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746" r:id="rId2"/>
    <p:sldId id="316" r:id="rId3"/>
    <p:sldId id="741" r:id="rId4"/>
    <p:sldId id="1102" r:id="rId5"/>
    <p:sldId id="1131" r:id="rId6"/>
    <p:sldId id="1130" r:id="rId7"/>
    <p:sldId id="1178" r:id="rId8"/>
    <p:sldId id="1040" r:id="rId9"/>
    <p:sldId id="1133" r:id="rId10"/>
    <p:sldId id="1001" r:id="rId11"/>
    <p:sldId id="1162" r:id="rId12"/>
    <p:sldId id="1163" r:id="rId13"/>
    <p:sldId id="1164" r:id="rId14"/>
    <p:sldId id="1165" r:id="rId15"/>
    <p:sldId id="1166" r:id="rId16"/>
    <p:sldId id="1167" r:id="rId17"/>
    <p:sldId id="1168" r:id="rId18"/>
    <p:sldId id="1154" r:id="rId19"/>
    <p:sldId id="1169" r:id="rId20"/>
    <p:sldId id="1186" r:id="rId21"/>
    <p:sldId id="1146" r:id="rId22"/>
    <p:sldId id="1170" r:id="rId23"/>
    <p:sldId id="1171" r:id="rId24"/>
    <p:sldId id="1139" r:id="rId25"/>
    <p:sldId id="1142" r:id="rId26"/>
    <p:sldId id="1172" r:id="rId27"/>
    <p:sldId id="300" r:id="rId28"/>
    <p:sldId id="1180" r:id="rId29"/>
    <p:sldId id="1018" r:id="rId30"/>
    <p:sldId id="877" r:id="rId31"/>
    <p:sldId id="1156" r:id="rId32"/>
    <p:sldId id="1187" r:id="rId33"/>
    <p:sldId id="1188" r:id="rId34"/>
    <p:sldId id="1149" r:id="rId35"/>
    <p:sldId id="1150" r:id="rId36"/>
    <p:sldId id="1157" r:id="rId37"/>
    <p:sldId id="1145" r:id="rId38"/>
    <p:sldId id="1147" r:id="rId39"/>
    <p:sldId id="1148" r:id="rId40"/>
    <p:sldId id="1189" r:id="rId41"/>
    <p:sldId id="1061" r:id="rId42"/>
    <p:sldId id="1182" r:id="rId43"/>
    <p:sldId id="118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2B7FE-3935-3F9D-6A79-1E25DB45CBFB}" name="Guest User" initials="GU" userId="S::urn:spo:anon#3c251338edb724f3b9b401ef9382a6595063cf50141d8426681400aaeac23bc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450DE-5F7B-CC44-8166-CC79A0E7057B}" v="6113" dt="2024-07-08T20:25:48.175"/>
    <p1510:client id="{C6601C9C-0DF9-4348-9077-05CCA041FEA5}" v="124" dt="2024-07-08T20:23:20.781"/>
    <p1510:client id="{DA64A470-2477-CE46-8C85-62B9EB678AC5}" v="172" dt="2024-07-08T20:11:27.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p:restoredTop sz="94658"/>
  </p:normalViewPr>
  <p:slideViewPr>
    <p:cSldViewPr snapToGrid="0">
      <p:cViewPr varScale="1">
        <p:scale>
          <a:sx n="120" d="100"/>
          <a:sy n="120" d="100"/>
        </p:scale>
        <p:origin x="504" y="184"/>
      </p:cViewPr>
      <p:guideLst/>
    </p:cSldViewPr>
  </p:slideViewPr>
  <p:notesTextViewPr>
    <p:cViewPr>
      <p:scale>
        <a:sx n="1" d="1"/>
        <a:sy n="1" d="1"/>
      </p:scale>
      <p:origin x="0" y="0"/>
    </p:cViewPr>
  </p:notesTextViewPr>
  <p:notesViewPr>
    <p:cSldViewPr snapToGrid="0">
      <p:cViewPr varScale="1">
        <p:scale>
          <a:sx n="83" d="100"/>
          <a:sy n="83" d="100"/>
        </p:scale>
        <p:origin x="389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68324167262862E-2"/>
          <c:y val="3.0865150919726875E-2"/>
          <c:w val="0.9036249952451596"/>
          <c:h val="0.80306241436542047"/>
        </c:manualLayout>
      </c:layout>
      <c:lineChart>
        <c:grouping val="standard"/>
        <c:varyColors val="0"/>
        <c:ser>
          <c:idx val="0"/>
          <c:order val="0"/>
          <c:tx>
            <c:strRef>
              <c:f>Sheet1!$B$1</c:f>
              <c:strCache>
                <c:ptCount val="1"/>
                <c:pt idx="0">
                  <c:v>2024 Budget Act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9.0178533545769629E-2"/>
                  <c:y val="-8.37443525237793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F1-B645-8994-2E02188CB690}"/>
                </c:ext>
              </c:extLst>
            </c:dLbl>
            <c:dLbl>
              <c:idx val="1"/>
              <c:layout>
                <c:manualLayout>
                  <c:x val="-3.3690704009808441E-2"/>
                  <c:y val="0.131606446466526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F1-B645-8994-2E02188CB690}"/>
                </c:ext>
              </c:extLst>
            </c:dLbl>
            <c:dLbl>
              <c:idx val="2"/>
              <c:layout>
                <c:manualLayout>
                  <c:x val="-5.2405160797601755E-2"/>
                  <c:y val="-7.5733677454442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F1-B645-8994-2E02188CB69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chemeClr val="accent1"/>
                      </a:solidFill>
                      <a:round/>
                    </a:ln>
                    <a:effectLst/>
                  </c:spPr>
                </c15:leaderLines>
              </c:ext>
            </c:extLst>
          </c:dLbls>
          <c:cat>
            <c:strRef>
              <c:f>Sheet1!$A$2:$A$4</c:f>
              <c:strCache>
                <c:ptCount val="3"/>
                <c:pt idx="0">
                  <c:v>2022-23</c:v>
                </c:pt>
                <c:pt idx="1">
                  <c:v>2023-24</c:v>
                </c:pt>
                <c:pt idx="2">
                  <c:v>2024-25</c:v>
                </c:pt>
              </c:strCache>
            </c:strRef>
          </c:cat>
          <c:val>
            <c:numRef>
              <c:f>Sheet1!$B$2:$B$4</c:f>
              <c:numCache>
                <c:formatCode>"$"#,##0.0_);[Red]\("$"#,##0.0\)</c:formatCode>
                <c:ptCount val="3"/>
                <c:pt idx="0">
                  <c:v>177</c:v>
                </c:pt>
                <c:pt idx="1">
                  <c:v>185.5</c:v>
                </c:pt>
                <c:pt idx="2">
                  <c:v>200.1</c:v>
                </c:pt>
              </c:numCache>
            </c:numRef>
          </c:val>
          <c:smooth val="0"/>
          <c:extLst>
            <c:ext xmlns:c16="http://schemas.microsoft.com/office/drawing/2014/chart" uri="{C3380CC4-5D6E-409C-BE32-E72D297353CC}">
              <c16:uniqueId val="{00000000-14F1-B645-8994-2E02188CB690}"/>
            </c:ext>
          </c:extLst>
        </c:ser>
        <c:ser>
          <c:idx val="1"/>
          <c:order val="1"/>
          <c:tx>
            <c:strRef>
              <c:f>Sheet1!$C$1</c:f>
              <c:strCache>
                <c:ptCount val="1"/>
                <c:pt idx="0">
                  <c:v>Gov's Budget</c:v>
                </c:pt>
              </c:strCache>
            </c:strRef>
          </c:tx>
          <c:spPr>
            <a:ln w="28575" cap="rnd">
              <a:solidFill>
                <a:srgbClr val="C00000"/>
              </a:solidFill>
              <a:round/>
            </a:ln>
            <a:effectLst/>
          </c:spPr>
          <c:marker>
            <c:symbol val="triangle"/>
            <c:size val="5"/>
            <c:spPr>
              <a:solidFill>
                <a:srgbClr val="C00000"/>
              </a:solidFill>
              <a:ln w="9525">
                <a:solidFill>
                  <a:srgbClr val="C00000"/>
                </a:solidFill>
              </a:ln>
              <a:effectLst/>
            </c:spPr>
          </c:marker>
          <c:dLbls>
            <c:dLbl>
              <c:idx val="0"/>
              <c:layout>
                <c:manualLayout>
                  <c:x val="2.9155949752669719E-2"/>
                  <c:y val="-0.19684892244493762"/>
                </c:manualLayout>
              </c:layout>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F1-B645-8994-2E02188CB690}"/>
                </c:ext>
              </c:extLst>
            </c:dLbl>
            <c:dLbl>
              <c:idx val="1"/>
              <c:layout>
                <c:manualLayout>
                  <c:x val="-0.11824999012434546"/>
                  <c:y val="-6.659196662470504E-2"/>
                </c:manualLayout>
              </c:layout>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F1-B645-8994-2E02188CB690}"/>
                </c:ext>
              </c:extLst>
            </c:dLbl>
            <c:dLbl>
              <c:idx val="2"/>
              <c:layout>
                <c:manualLayout>
                  <c:x val="-5.8177480874149048E-2"/>
                  <c:y val="0.12352739243382799"/>
                </c:manualLayout>
              </c:layout>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F1-B645-8994-2E02188CB690}"/>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C00000"/>
                      </a:solidFill>
                      <a:round/>
                    </a:ln>
                    <a:effectLst/>
                  </c:spPr>
                </c15:leaderLines>
              </c:ext>
            </c:extLst>
          </c:dLbls>
          <c:cat>
            <c:strRef>
              <c:f>Sheet1!$A$2:$A$4</c:f>
              <c:strCache>
                <c:ptCount val="3"/>
                <c:pt idx="0">
                  <c:v>2022-23</c:v>
                </c:pt>
                <c:pt idx="1">
                  <c:v>2023-24</c:v>
                </c:pt>
                <c:pt idx="2">
                  <c:v>2024-25</c:v>
                </c:pt>
              </c:strCache>
            </c:strRef>
          </c:cat>
          <c:val>
            <c:numRef>
              <c:f>Sheet1!$C$2:$C$4</c:f>
              <c:numCache>
                <c:formatCode>"$"#,##0.0_);[Red]\("$"#,##0.0\)</c:formatCode>
                <c:ptCount val="3"/>
                <c:pt idx="0">
                  <c:v>179</c:v>
                </c:pt>
                <c:pt idx="1">
                  <c:v>193.2</c:v>
                </c:pt>
                <c:pt idx="2">
                  <c:v>194.9</c:v>
                </c:pt>
              </c:numCache>
            </c:numRef>
          </c:val>
          <c:smooth val="0"/>
          <c:extLst>
            <c:ext xmlns:c16="http://schemas.microsoft.com/office/drawing/2014/chart" uri="{C3380CC4-5D6E-409C-BE32-E72D297353CC}">
              <c16:uniqueId val="{00000001-14F1-B645-8994-2E02188CB690}"/>
            </c:ext>
          </c:extLst>
        </c:ser>
        <c:ser>
          <c:idx val="2"/>
          <c:order val="2"/>
          <c:tx>
            <c:strRef>
              <c:f>Sheet1!$D$1</c:f>
              <c:strCache>
                <c:ptCount val="1"/>
                <c:pt idx="0">
                  <c:v>2023 Budget Act</c:v>
                </c:pt>
              </c:strCache>
            </c:strRef>
          </c:tx>
          <c:spPr>
            <a:ln w="28575" cap="rnd">
              <a:solidFill>
                <a:srgbClr val="7030A0"/>
              </a:solidFill>
              <a:round/>
            </a:ln>
            <a:effectLst/>
          </c:spPr>
          <c:marker>
            <c:symbol val="square"/>
            <c:size val="5"/>
            <c:spPr>
              <a:solidFill>
                <a:srgbClr val="7030A0"/>
              </a:solidFill>
              <a:ln w="9525">
                <a:solidFill>
                  <a:srgbClr val="7030A0"/>
                </a:solidFill>
              </a:ln>
              <a:effectLst/>
            </c:spPr>
          </c:marker>
          <c:dLbls>
            <c:dLbl>
              <c:idx val="0"/>
              <c:layout>
                <c:manualLayout>
                  <c:x val="6.0929405163723721E-2"/>
                  <c:y val="-2.1442768298478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F1-B645-8994-2E02188CB690}"/>
                </c:ext>
              </c:extLst>
            </c:dLbl>
            <c:dLbl>
              <c:idx val="1"/>
              <c:layout>
                <c:manualLayout>
                  <c:x val="5.0153328680802751E-2"/>
                  <c:y val="1.3658101605176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F1-B645-8994-2E02188CB690}"/>
                </c:ext>
              </c:extLst>
            </c:dLbl>
            <c:dLbl>
              <c:idx val="2"/>
              <c:layout>
                <c:manualLayout>
                  <c:x val="-1.1123093308988551E-2"/>
                  <c:y val="-7.8803347384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F1-B645-8994-2E02188CB690}"/>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Sheet1!$A$2:$A$4</c:f>
              <c:strCache>
                <c:ptCount val="3"/>
                <c:pt idx="0">
                  <c:v>2022-23</c:v>
                </c:pt>
                <c:pt idx="1">
                  <c:v>2023-24</c:v>
                </c:pt>
                <c:pt idx="2">
                  <c:v>2024-25</c:v>
                </c:pt>
              </c:strCache>
            </c:strRef>
          </c:cat>
          <c:val>
            <c:numRef>
              <c:f>Sheet1!$D$2:$D$4</c:f>
              <c:numCache>
                <c:formatCode>"$"#,##0.0_);[Red]\("$"#,##0.0\)</c:formatCode>
                <c:ptCount val="3"/>
                <c:pt idx="0">
                  <c:v>204.5</c:v>
                </c:pt>
                <c:pt idx="1">
                  <c:v>201.2</c:v>
                </c:pt>
              </c:numCache>
            </c:numRef>
          </c:val>
          <c:smooth val="0"/>
          <c:extLst>
            <c:ext xmlns:c16="http://schemas.microsoft.com/office/drawing/2014/chart" uri="{C3380CC4-5D6E-409C-BE32-E72D297353CC}">
              <c16:uniqueId val="{00000002-14F1-B645-8994-2E02188CB690}"/>
            </c:ext>
          </c:extLst>
        </c:ser>
        <c:dLbls>
          <c:dLblPos val="ctr"/>
          <c:showLegendKey val="0"/>
          <c:showVal val="1"/>
          <c:showCatName val="0"/>
          <c:showSerName val="0"/>
          <c:showPercent val="0"/>
          <c:showBubbleSize val="0"/>
        </c:dLbls>
        <c:marker val="1"/>
        <c:smooth val="0"/>
        <c:axId val="576842640"/>
        <c:axId val="612283264"/>
      </c:lineChart>
      <c:catAx>
        <c:axId val="57684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2283264"/>
        <c:crosses val="autoZero"/>
        <c:auto val="1"/>
        <c:lblAlgn val="ctr"/>
        <c:lblOffset val="100"/>
        <c:noMultiLvlLbl val="0"/>
      </c:catAx>
      <c:valAx>
        <c:axId val="612283264"/>
        <c:scaling>
          <c:orientation val="minMax"/>
          <c:max val="205"/>
          <c:min val="175"/>
        </c:scaling>
        <c:delete val="0"/>
        <c:axPos val="l"/>
        <c:majorGridlines>
          <c:spPr>
            <a:ln w="9525" cap="flat" cmpd="sng" algn="ctr">
              <a:solidFill>
                <a:schemeClr val="bg2">
                  <a:lumMod val="50000"/>
                  <a:alpha val="39000"/>
                </a:schemeClr>
              </a:solidFill>
              <a:round/>
            </a:ln>
            <a:effectLst/>
          </c:spPr>
        </c:majorGridlines>
        <c:numFmt formatCode="&quot;$&quot;#,##0.0" sourceLinked="0"/>
        <c:majorTickMark val="cross"/>
        <c:minorTickMark val="cross"/>
        <c:tickLblPos val="nextTo"/>
        <c:spPr>
          <a:noFill/>
          <a:ln>
            <a:solidFill>
              <a:schemeClr val="bg2">
                <a:lumMod val="5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6842640"/>
        <c:crosses val="autoZero"/>
        <c:crossBetween val="midCat"/>
        <c:majorUnit val="5"/>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692324714447265"/>
          <c:y val="0.52901603665589503"/>
          <c:w val="0.24297633991403253"/>
          <c:h val="0.24609310630722395"/>
        </c:manualLayout>
      </c:layout>
      <c:overlay val="0"/>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9115599680475E-2"/>
          <c:y val="3.1579711803587769E-2"/>
          <c:w val="0.92670879455285482"/>
          <c:h val="0.79308686201807355"/>
        </c:manualLayout>
      </c:layout>
      <c:barChart>
        <c:barDir val="col"/>
        <c:grouping val="stacked"/>
        <c:varyColors val="0"/>
        <c:ser>
          <c:idx val="0"/>
          <c:order val="0"/>
          <c:tx>
            <c:strRef>
              <c:f>Sheet1!$B$1</c:f>
              <c:strCache>
                <c:ptCount val="1"/>
                <c:pt idx="0">
                  <c:v>Test Calculations</c:v>
                </c:pt>
              </c:strCache>
            </c:strRef>
          </c:tx>
          <c:spPr>
            <a:solidFill>
              <a:schemeClr val="accent1"/>
            </a:solidFill>
            <a:ln>
              <a:noFill/>
            </a:ln>
            <a:effectLst/>
          </c:spPr>
          <c:invertIfNegative val="0"/>
          <c:dLbls>
            <c:dLbl>
              <c:idx val="2"/>
              <c:layout>
                <c:manualLayout>
                  <c:x val="1.2077294685989453E-3"/>
                  <c:y val="-4.9616922427078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01-FC4B-A554-0202E2EE05DB}"/>
                </c:ext>
              </c:extLst>
            </c:dLbl>
            <c:dLbl>
              <c:idx val="5"/>
              <c:delete val="1"/>
              <c:extLst>
                <c:ext xmlns:c15="http://schemas.microsoft.com/office/drawing/2012/chart" uri="{CE6537A1-D6FC-4f65-9D91-7224C49458BB}"/>
                <c:ext xmlns:c16="http://schemas.microsoft.com/office/drawing/2014/chart" uri="{C3380CC4-5D6E-409C-BE32-E72D297353CC}">
                  <c16:uniqueId val="{00000007-7901-FC4B-A554-0202E2EE05D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Guarantee</c:v>
                </c:pt>
                <c:pt idx="1">
                  <c:v>Spending</c:v>
                </c:pt>
                <c:pt idx="2">
                  <c:v>Guarantee</c:v>
                </c:pt>
                <c:pt idx="3">
                  <c:v>Spending</c:v>
                </c:pt>
                <c:pt idx="4">
                  <c:v>Guarantee</c:v>
                </c:pt>
                <c:pt idx="5">
                  <c:v>Spending</c:v>
                </c:pt>
              </c:strCache>
            </c:strRef>
          </c:cat>
          <c:val>
            <c:numRef>
              <c:f>Sheet1!$B$2:$B$7</c:f>
              <c:numCache>
                <c:formatCode>_("$"* #,##0.0_);_("$"* \(#,##0.0\);_("$"* "-"??_);_(@_)</c:formatCode>
                <c:ptCount val="6"/>
                <c:pt idx="0">
                  <c:v>97.5</c:v>
                </c:pt>
                <c:pt idx="1">
                  <c:v>97.5</c:v>
                </c:pt>
                <c:pt idx="2">
                  <c:v>98.5</c:v>
                </c:pt>
                <c:pt idx="3">
                  <c:v>98.5</c:v>
                </c:pt>
                <c:pt idx="4">
                  <c:v>111.2</c:v>
                </c:pt>
              </c:numCache>
            </c:numRef>
          </c:val>
          <c:extLst>
            <c:ext xmlns:c16="http://schemas.microsoft.com/office/drawing/2014/chart" uri="{C3380CC4-5D6E-409C-BE32-E72D297353CC}">
              <c16:uniqueId val="{00000000-1A4C-ED4F-852B-3B1873A382FD}"/>
            </c:ext>
          </c:extLst>
        </c:ser>
        <c:ser>
          <c:idx val="1"/>
          <c:order val="1"/>
          <c:tx>
            <c:strRef>
              <c:f>Sheet1!$C$1</c:f>
              <c:strCache>
                <c:ptCount val="1"/>
                <c:pt idx="0">
                  <c:v>2024-25 Spending</c:v>
                </c:pt>
              </c:strCache>
            </c:strRef>
          </c:tx>
          <c:spPr>
            <a:solidFill>
              <a:schemeClr val="accent2"/>
            </a:solidFill>
            <a:ln>
              <a:noFill/>
            </a:ln>
            <a:effectLst/>
          </c:spPr>
          <c:invertIfNegative val="0"/>
          <c:cat>
            <c:strRef>
              <c:f>Sheet1!$A$2:$A$7</c:f>
              <c:strCache>
                <c:ptCount val="6"/>
                <c:pt idx="0">
                  <c:v>Guarantee</c:v>
                </c:pt>
                <c:pt idx="1">
                  <c:v>Spending</c:v>
                </c:pt>
                <c:pt idx="2">
                  <c:v>Guarantee</c:v>
                </c:pt>
                <c:pt idx="3">
                  <c:v>Spending</c:v>
                </c:pt>
                <c:pt idx="4">
                  <c:v>Guarantee</c:v>
                </c:pt>
                <c:pt idx="5">
                  <c:v>Spending</c:v>
                </c:pt>
              </c:strCache>
            </c:strRef>
          </c:cat>
          <c:val>
            <c:numRef>
              <c:f>Sheet1!$C$2:$C$7</c:f>
              <c:numCache>
                <c:formatCode>General</c:formatCode>
                <c:ptCount val="6"/>
                <c:pt idx="5" formatCode="_(&quot;$&quot;* #,##0.0_);_(&quot;$&quot;* \(#,##0.0\);_(&quot;$&quot;* &quot;-&quot;??_);_(@_)">
                  <c:v>111</c:v>
                </c:pt>
              </c:numCache>
            </c:numRef>
          </c:val>
          <c:extLst>
            <c:ext xmlns:c16="http://schemas.microsoft.com/office/drawing/2014/chart" uri="{C3380CC4-5D6E-409C-BE32-E72D297353CC}">
              <c16:uniqueId val="{00000001-1A4C-ED4F-852B-3B1873A382FD}"/>
            </c:ext>
          </c:extLst>
        </c:ser>
        <c:ser>
          <c:idx val="2"/>
          <c:order val="2"/>
          <c:tx>
            <c:strRef>
              <c:f>Sheet1!$D$1</c:f>
              <c:strCache>
                <c:ptCount val="1"/>
                <c:pt idx="0">
                  <c:v>Maneuver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round/>
                    </a:ln>
                    <a:effectLst/>
                  </c:spPr>
                </c15:leaderLines>
              </c:ext>
            </c:extLst>
          </c:dLbls>
          <c:cat>
            <c:strRef>
              <c:f>Sheet1!$A$2:$A$7</c:f>
              <c:strCache>
                <c:ptCount val="6"/>
                <c:pt idx="0">
                  <c:v>Guarantee</c:v>
                </c:pt>
                <c:pt idx="1">
                  <c:v>Spending</c:v>
                </c:pt>
                <c:pt idx="2">
                  <c:v>Guarantee</c:v>
                </c:pt>
                <c:pt idx="3">
                  <c:v>Spending</c:v>
                </c:pt>
                <c:pt idx="4">
                  <c:v>Guarantee</c:v>
                </c:pt>
                <c:pt idx="5">
                  <c:v>Spending</c:v>
                </c:pt>
              </c:strCache>
            </c:strRef>
          </c:cat>
          <c:val>
            <c:numRef>
              <c:f>Sheet1!$D$2:$D$7</c:f>
              <c:numCache>
                <c:formatCode>_("$"* #,##0.0_);_("$"* \(#,##0.0\);_("$"* "-"??_);_(@_)</c:formatCode>
                <c:ptCount val="6"/>
                <c:pt idx="0">
                  <c:v>6.2</c:v>
                </c:pt>
                <c:pt idx="1">
                  <c:v>6.2</c:v>
                </c:pt>
              </c:numCache>
            </c:numRef>
          </c:val>
          <c:extLst>
            <c:ext xmlns:c16="http://schemas.microsoft.com/office/drawing/2014/chart" uri="{C3380CC4-5D6E-409C-BE32-E72D297353CC}">
              <c16:uniqueId val="{00000002-1A4C-ED4F-852B-3B1873A382FD}"/>
            </c:ext>
          </c:extLst>
        </c:ser>
        <c:ser>
          <c:idx val="3"/>
          <c:order val="3"/>
          <c:tx>
            <c:strRef>
              <c:f>Sheet1!$E$1</c:f>
              <c:strCache>
                <c:ptCount val="1"/>
                <c:pt idx="0">
                  <c:v>Deferral In</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D9A-B842-8B85-E654ABB4497D}"/>
                </c:ext>
              </c:extLst>
            </c:dLbl>
            <c:dLbl>
              <c:idx val="5"/>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fld id="{80B0CAC3-7989-AE4F-A66D-316CC2887F1A}" type="VALUE">
                      <a:rPr lang="en-US" sz="1200" dirty="0"/>
                      <a:pPr>
                        <a:defRPr sz="1200" b="1"/>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8913994446346378E-2"/>
                      <c:h val="5.5308275293714258E-2"/>
                    </c:manualLayout>
                  </c15:layout>
                  <c15:dlblFieldTable/>
                  <c15:showDataLabelsRange val="0"/>
                </c:ext>
                <c:ext xmlns:c16="http://schemas.microsoft.com/office/drawing/2014/chart" uri="{C3380CC4-5D6E-409C-BE32-E72D297353CC}">
                  <c16:uniqueId val="{00000004-F121-0B4A-82D8-C4BD35877F6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Guarantee</c:v>
                </c:pt>
                <c:pt idx="1">
                  <c:v>Spending</c:v>
                </c:pt>
                <c:pt idx="2">
                  <c:v>Guarantee</c:v>
                </c:pt>
                <c:pt idx="3">
                  <c:v>Spending</c:v>
                </c:pt>
                <c:pt idx="4">
                  <c:v>Guarantee</c:v>
                </c:pt>
                <c:pt idx="5">
                  <c:v>Spending</c:v>
                </c:pt>
              </c:strCache>
            </c:strRef>
          </c:cat>
          <c:val>
            <c:numRef>
              <c:f>Sheet1!$E$2:$E$7</c:f>
              <c:numCache>
                <c:formatCode>General</c:formatCode>
                <c:ptCount val="6"/>
                <c:pt idx="3" formatCode="_(&quot;$&quot;* #,##0.0_);_(&quot;$&quot;* \(#,##0.0\);_(&quot;$&quot;* &quot;-&quot;??_);_(@_)">
                  <c:v>4</c:v>
                </c:pt>
              </c:numCache>
            </c:numRef>
          </c:val>
          <c:extLst>
            <c:ext xmlns:c16="http://schemas.microsoft.com/office/drawing/2014/chart" uri="{C3380CC4-5D6E-409C-BE32-E72D297353CC}">
              <c16:uniqueId val="{00000003-4675-9740-BCCC-05089E1A800A}"/>
            </c:ext>
          </c:extLst>
        </c:ser>
        <c:ser>
          <c:idx val="4"/>
          <c:order val="4"/>
          <c:tx>
            <c:strRef>
              <c:f>Sheet1!$F$1</c:f>
              <c:strCache>
                <c:ptCount val="1"/>
                <c:pt idx="0">
                  <c:v>Suspension</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01-FC4B-A554-0202E2EE05D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Sheet1!$A$2:$A$7</c:f>
              <c:strCache>
                <c:ptCount val="6"/>
                <c:pt idx="0">
                  <c:v>Guarantee</c:v>
                </c:pt>
                <c:pt idx="1">
                  <c:v>Spending</c:v>
                </c:pt>
                <c:pt idx="2">
                  <c:v>Guarantee</c:v>
                </c:pt>
                <c:pt idx="3">
                  <c:v>Spending</c:v>
                </c:pt>
                <c:pt idx="4">
                  <c:v>Guarantee</c:v>
                </c:pt>
                <c:pt idx="5">
                  <c:v>Spending</c:v>
                </c:pt>
              </c:strCache>
            </c:strRef>
          </c:cat>
          <c:val>
            <c:numRef>
              <c:f>Sheet1!$F$2:$F$7</c:f>
              <c:numCache>
                <c:formatCode>General</c:formatCode>
                <c:ptCount val="6"/>
                <c:pt idx="2" formatCode="_(&quot;$&quot;* #,##0.0_);_(&quot;$&quot;* \(#,##0.0\);_(&quot;$&quot;* &quot;-&quot;??_);_(@_)">
                  <c:v>8.3000000000000007</c:v>
                </c:pt>
              </c:numCache>
            </c:numRef>
          </c:val>
          <c:extLst>
            <c:ext xmlns:c16="http://schemas.microsoft.com/office/drawing/2014/chart" uri="{C3380CC4-5D6E-409C-BE32-E72D297353CC}">
              <c16:uniqueId val="{00000004-4675-9740-BCCC-05089E1A800A}"/>
            </c:ext>
          </c:extLst>
        </c:ser>
        <c:ser>
          <c:idx val="5"/>
          <c:order val="5"/>
          <c:tx>
            <c:strRef>
              <c:f>Sheet1!$G$1</c:f>
              <c:strCache>
                <c:ptCount val="1"/>
                <c:pt idx="0">
                  <c:v>Maintenance Factor Payment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round/>
                    </a:ln>
                    <a:effectLst/>
                  </c:spPr>
                </c15:leaderLines>
              </c:ext>
            </c:extLst>
          </c:dLbls>
          <c:cat>
            <c:strRef>
              <c:f>Sheet1!$A$2:$A$7</c:f>
              <c:strCache>
                <c:ptCount val="6"/>
                <c:pt idx="0">
                  <c:v>Guarantee</c:v>
                </c:pt>
                <c:pt idx="1">
                  <c:v>Spending</c:v>
                </c:pt>
                <c:pt idx="2">
                  <c:v>Guarantee</c:v>
                </c:pt>
                <c:pt idx="3">
                  <c:v>Spending</c:v>
                </c:pt>
                <c:pt idx="4">
                  <c:v>Guarantee</c:v>
                </c:pt>
                <c:pt idx="5">
                  <c:v>Spending</c:v>
                </c:pt>
              </c:strCache>
            </c:strRef>
          </c:cat>
          <c:val>
            <c:numRef>
              <c:f>Sheet1!$G$2:$G$7</c:f>
              <c:numCache>
                <c:formatCode>General</c:formatCode>
                <c:ptCount val="6"/>
                <c:pt idx="4" formatCode="_(&quot;$&quot;* #,##0.0_);_(&quot;$&quot;* \(#,##0.0\);_(&quot;$&quot;* &quot;-&quot;??_);_(@_)">
                  <c:v>4.0999999999999996</c:v>
                </c:pt>
              </c:numCache>
            </c:numRef>
          </c:val>
          <c:extLst>
            <c:ext xmlns:c16="http://schemas.microsoft.com/office/drawing/2014/chart" uri="{C3380CC4-5D6E-409C-BE32-E72D297353CC}">
              <c16:uniqueId val="{00000000-F121-0B4A-82D8-C4BD35877F64}"/>
            </c:ext>
          </c:extLst>
        </c:ser>
        <c:ser>
          <c:idx val="6"/>
          <c:order val="6"/>
          <c:tx>
            <c:strRef>
              <c:f>Sheet1!$H$1</c:f>
              <c:strCache>
                <c:ptCount val="1"/>
                <c:pt idx="0">
                  <c:v>PSSSA Withdrawal</c:v>
                </c:pt>
              </c:strCache>
            </c:strRef>
          </c:tx>
          <c:spPr>
            <a:solidFill>
              <a:schemeClr val="accent1">
                <a:lumMod val="60000"/>
              </a:schemeClr>
            </a:solidFill>
            <a:ln>
              <a:noFill/>
            </a:ln>
            <a:effectLst/>
          </c:spPr>
          <c:invertIfNegative val="0"/>
          <c:dLbls>
            <c:dLbl>
              <c:idx val="1"/>
              <c:layout>
                <c:manualLayout>
                  <c:x val="-6.1594202898550728E-2"/>
                  <c:y val="3.21050674528156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9A-B842-8B85-E654ABB4497D}"/>
                </c:ext>
              </c:extLst>
            </c:dLbl>
            <c:dLbl>
              <c:idx val="3"/>
              <c:layout>
                <c:manualLayout>
                  <c:x val="-6.5217391304347824E-2"/>
                  <c:y val="-4.37796374356577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9A-B842-8B85-E654ABB4497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tx1"/>
                      </a:solidFill>
                      <a:round/>
                    </a:ln>
                    <a:effectLst/>
                  </c:spPr>
                </c15:leaderLines>
              </c:ext>
            </c:extLst>
          </c:dLbls>
          <c:cat>
            <c:strRef>
              <c:f>Sheet1!$A$2:$A$7</c:f>
              <c:strCache>
                <c:ptCount val="6"/>
                <c:pt idx="0">
                  <c:v>Guarantee</c:v>
                </c:pt>
                <c:pt idx="1">
                  <c:v>Spending</c:v>
                </c:pt>
                <c:pt idx="2">
                  <c:v>Guarantee</c:v>
                </c:pt>
                <c:pt idx="3">
                  <c:v>Spending</c:v>
                </c:pt>
                <c:pt idx="4">
                  <c:v>Guarantee</c:v>
                </c:pt>
                <c:pt idx="5">
                  <c:v>Spending</c:v>
                </c:pt>
              </c:strCache>
            </c:strRef>
          </c:cat>
          <c:val>
            <c:numRef>
              <c:f>Sheet1!$H$2:$H$7</c:f>
              <c:numCache>
                <c:formatCode>_("$"* #,##0.0_);_("$"* \(#,##0.0\);_("$"* "-"??_);_(@_)</c:formatCode>
                <c:ptCount val="6"/>
                <c:pt idx="1">
                  <c:v>2.6</c:v>
                </c:pt>
                <c:pt idx="3">
                  <c:v>5.8</c:v>
                </c:pt>
              </c:numCache>
            </c:numRef>
          </c:val>
          <c:extLst>
            <c:ext xmlns:c16="http://schemas.microsoft.com/office/drawing/2014/chart" uri="{C3380CC4-5D6E-409C-BE32-E72D297353CC}">
              <c16:uniqueId val="{00000008-7901-FC4B-A554-0202E2EE05DB}"/>
            </c:ext>
          </c:extLst>
        </c:ser>
        <c:dLbls>
          <c:showLegendKey val="0"/>
          <c:showVal val="0"/>
          <c:showCatName val="0"/>
          <c:showSerName val="0"/>
          <c:showPercent val="0"/>
          <c:showBubbleSize val="0"/>
        </c:dLbls>
        <c:gapWidth val="186"/>
        <c:overlap val="100"/>
        <c:axId val="769145840"/>
        <c:axId val="768929920"/>
      </c:barChart>
      <c:catAx>
        <c:axId val="769145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768929920"/>
        <c:crosses val="autoZero"/>
        <c:auto val="1"/>
        <c:lblAlgn val="ctr"/>
        <c:lblOffset val="100"/>
        <c:noMultiLvlLbl val="0"/>
      </c:catAx>
      <c:valAx>
        <c:axId val="768929920"/>
        <c:scaling>
          <c:orientation val="minMax"/>
          <c:max val="125"/>
          <c:min val="85"/>
        </c:scaling>
        <c:delete val="0"/>
        <c:axPos val="l"/>
        <c:majorGridlines>
          <c:spPr>
            <a:ln w="9525" cap="flat" cmpd="sng" algn="ctr">
              <a:solidFill>
                <a:schemeClr val="tx1"/>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769145840"/>
        <c:crosses val="autoZero"/>
        <c:crossBetween val="between"/>
      </c:valAx>
      <c:spPr>
        <a:noFill/>
        <a:ln w="25400">
          <a:noFill/>
        </a:ln>
        <a:effectLst/>
      </c:spPr>
    </c:plotArea>
    <c:legend>
      <c:legendPos val="b"/>
      <c:legendEntry>
        <c:idx val="0"/>
        <c:delete val="1"/>
      </c:legendEntry>
      <c:legendEntry>
        <c:idx val="1"/>
        <c:delete val="1"/>
      </c:legendEntry>
      <c:layout>
        <c:manualLayout>
          <c:xMode val="edge"/>
          <c:yMode val="edge"/>
          <c:x val="8.1526113583628129E-2"/>
          <c:y val="5.6864348391230467E-2"/>
          <c:w val="0.72537173342462635"/>
          <c:h val="5.78918484383424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0.34734</cdr:x>
      <cdr:y>0.35743</cdr:y>
    </cdr:from>
    <cdr:to>
      <cdr:x>0.41014</cdr:x>
      <cdr:y>0.54889</cdr:y>
    </cdr:to>
    <cdr:sp macro="" textlink="">
      <cdr:nvSpPr>
        <cdr:cNvPr id="2" name="TextBox 1">
          <a:extLst xmlns:a="http://schemas.openxmlformats.org/drawingml/2006/main">
            <a:ext uri="{FF2B5EF4-FFF2-40B4-BE49-F238E27FC236}">
              <a16:creationId xmlns:a16="http://schemas.microsoft.com/office/drawing/2014/main" id="{1AD12E3A-AD10-B6F8-344A-E49192354E76}"/>
            </a:ext>
          </a:extLst>
        </cdr:cNvPr>
        <cdr:cNvSpPr txBox="1"/>
      </cdr:nvSpPr>
      <cdr:spPr>
        <a:xfrm xmlns:a="http://schemas.openxmlformats.org/drawingml/2006/main">
          <a:off x="3652520" y="1555284"/>
          <a:ext cx="660400" cy="833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0.81884</cdr:x>
      <cdr:y>0.14364</cdr:y>
    </cdr:from>
    <cdr:to>
      <cdr:x>0.87681</cdr:x>
      <cdr:y>0.19709</cdr:y>
    </cdr:to>
    <cdr:sp macro="" textlink="">
      <cdr:nvSpPr>
        <cdr:cNvPr id="9" name="TextBox 8">
          <a:extLst xmlns:a="http://schemas.openxmlformats.org/drawingml/2006/main">
            <a:ext uri="{FF2B5EF4-FFF2-40B4-BE49-F238E27FC236}">
              <a16:creationId xmlns:a16="http://schemas.microsoft.com/office/drawing/2014/main" id="{FAB985E6-D13C-001F-6B40-6643210E9008}"/>
            </a:ext>
          </a:extLst>
        </cdr:cNvPr>
        <cdr:cNvSpPr txBox="1"/>
      </cdr:nvSpPr>
      <cdr:spPr>
        <a:xfrm xmlns:a="http://schemas.openxmlformats.org/drawingml/2006/main">
          <a:off x="8610600" y="625033"/>
          <a:ext cx="609600" cy="2325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0.18659</cdr:x>
      <cdr:y>0.28286</cdr:y>
    </cdr:from>
    <cdr:to>
      <cdr:x>0.25113</cdr:x>
      <cdr:y>0.34116</cdr:y>
    </cdr:to>
    <cdr:sp macro="" textlink="">
      <cdr:nvSpPr>
        <cdr:cNvPr id="12" name="TextBox 11">
          <a:extLst xmlns:a="http://schemas.openxmlformats.org/drawingml/2006/main">
            <a:ext uri="{FF2B5EF4-FFF2-40B4-BE49-F238E27FC236}">
              <a16:creationId xmlns:a16="http://schemas.microsoft.com/office/drawing/2014/main" id="{187C85E0-79EF-EEC1-1B0D-95ECBF6231AE}"/>
            </a:ext>
          </a:extLst>
        </cdr:cNvPr>
        <cdr:cNvSpPr txBox="1"/>
      </cdr:nvSpPr>
      <cdr:spPr>
        <a:xfrm xmlns:a="http://schemas.openxmlformats.org/drawingml/2006/main">
          <a:off x="1962151" y="1230821"/>
          <a:ext cx="678656" cy="2536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0.24128</cdr:x>
      <cdr:y>0.31972</cdr:y>
    </cdr:from>
    <cdr:to>
      <cdr:x>0.32664</cdr:x>
      <cdr:y>0.39944</cdr:y>
    </cdr:to>
    <cdr:sp macro="" textlink="">
      <cdr:nvSpPr>
        <cdr:cNvPr id="13" name="TextBox 12">
          <a:extLst xmlns:a="http://schemas.openxmlformats.org/drawingml/2006/main">
            <a:ext uri="{FF2B5EF4-FFF2-40B4-BE49-F238E27FC236}">
              <a16:creationId xmlns:a16="http://schemas.microsoft.com/office/drawing/2014/main" id="{212538BB-769A-973A-6DF7-10ED89DFA2FF}"/>
            </a:ext>
          </a:extLst>
        </cdr:cNvPr>
        <cdr:cNvSpPr txBox="1"/>
      </cdr:nvSpPr>
      <cdr:spPr>
        <a:xfrm xmlns:a="http://schemas.openxmlformats.org/drawingml/2006/main">
          <a:off x="2537235" y="1391228"/>
          <a:ext cx="897611" cy="346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Helvetica Neue" panose="02000503000000020004"/>
            </a:rPr>
            <a:t>$106.3</a:t>
          </a:r>
          <a:endParaRPr lang="en-US" sz="1400" b="1" dirty="0">
            <a:latin typeface="Helvetica Neue" panose="02000503000000020004"/>
          </a:endParaRPr>
        </a:p>
      </cdr:txBody>
    </cdr:sp>
  </cdr:relSizeAnchor>
  <cdr:relSizeAnchor xmlns:cdr="http://schemas.openxmlformats.org/drawingml/2006/chartDrawing">
    <cdr:from>
      <cdr:x>0.31369</cdr:x>
      <cdr:y>0.22317</cdr:y>
    </cdr:from>
    <cdr:to>
      <cdr:x>0.44621</cdr:x>
      <cdr:y>0.53331</cdr:y>
    </cdr:to>
    <cdr:sp macro="" textlink="">
      <cdr:nvSpPr>
        <cdr:cNvPr id="25" name="TextBox 24">
          <a:extLst xmlns:a="http://schemas.openxmlformats.org/drawingml/2006/main">
            <a:ext uri="{FF2B5EF4-FFF2-40B4-BE49-F238E27FC236}">
              <a16:creationId xmlns:a16="http://schemas.microsoft.com/office/drawing/2014/main" id="{A9D9D722-C541-D55A-19FD-059C432E0121}"/>
            </a:ext>
          </a:extLst>
        </cdr:cNvPr>
        <cdr:cNvSpPr txBox="1"/>
      </cdr:nvSpPr>
      <cdr:spPr>
        <a:xfrm xmlns:a="http://schemas.openxmlformats.org/drawingml/2006/main">
          <a:off x="3298603" y="971098"/>
          <a:ext cx="1393605" cy="13495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dirty="0">
            <a:latin typeface="Helvetica Neue" panose="02000503000000020004"/>
          </a:endParaRPr>
        </a:p>
      </cdr:txBody>
    </cdr:sp>
  </cdr:relSizeAnchor>
  <cdr:relSizeAnchor xmlns:cdr="http://schemas.openxmlformats.org/drawingml/2006/chartDrawing">
    <cdr:from>
      <cdr:x>0.85846</cdr:x>
      <cdr:y>0.23578</cdr:y>
    </cdr:from>
    <cdr:to>
      <cdr:x>0.95588</cdr:x>
      <cdr:y>0.32066</cdr:y>
    </cdr:to>
    <cdr:sp macro="" textlink="">
      <cdr:nvSpPr>
        <cdr:cNvPr id="3" name="TextBox 2">
          <a:extLst xmlns:a="http://schemas.openxmlformats.org/drawingml/2006/main">
            <a:ext uri="{FF2B5EF4-FFF2-40B4-BE49-F238E27FC236}">
              <a16:creationId xmlns:a16="http://schemas.microsoft.com/office/drawing/2014/main" id="{DBAB3648-B968-D223-FA0A-4382001D62BC}"/>
            </a:ext>
          </a:extLst>
        </cdr:cNvPr>
        <cdr:cNvSpPr txBox="1"/>
      </cdr:nvSpPr>
      <cdr:spPr>
        <a:xfrm xmlns:a="http://schemas.openxmlformats.org/drawingml/2006/main">
          <a:off x="9027269" y="1025960"/>
          <a:ext cx="1024430" cy="36934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latin typeface="Helvetica Neue" panose="02000503000000020004"/>
            </a:rPr>
            <a:t> $111*</a:t>
          </a:r>
        </a:p>
      </cdr:txBody>
    </cdr:sp>
  </cdr:relSizeAnchor>
  <cdr:relSizeAnchor xmlns:cdr="http://schemas.openxmlformats.org/drawingml/2006/chartDrawing">
    <cdr:from>
      <cdr:x>0.16096</cdr:x>
      <cdr:y>0.57917</cdr:y>
    </cdr:from>
    <cdr:to>
      <cdr:x>0.17432</cdr:x>
      <cdr:y>0.57917</cdr:y>
    </cdr:to>
    <cdr:cxnSp macro="">
      <cdr:nvCxnSpPr>
        <cdr:cNvPr id="5" name="Straight Connector 4">
          <a:extLst xmlns:a="http://schemas.openxmlformats.org/drawingml/2006/main">
            <a:ext uri="{FF2B5EF4-FFF2-40B4-BE49-F238E27FC236}">
              <a16:creationId xmlns:a16="http://schemas.microsoft.com/office/drawing/2014/main" id="{3F973927-9D82-D6BD-5668-79DB85AF6AFA}"/>
            </a:ext>
          </a:extLst>
        </cdr:cNvPr>
        <cdr:cNvCxnSpPr/>
      </cdr:nvCxnSpPr>
      <cdr:spPr>
        <a:xfrm xmlns:a="http://schemas.openxmlformats.org/drawingml/2006/main">
          <a:off x="1692640" y="2520158"/>
          <a:ext cx="140442"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0.15871</cdr:x>
      <cdr:y>0.51951</cdr:y>
    </cdr:from>
    <cdr:to>
      <cdr:x>0.23711</cdr:x>
      <cdr:y>0.61856</cdr:y>
    </cdr:to>
    <cdr:sp macro="" textlink="">
      <cdr:nvSpPr>
        <cdr:cNvPr id="6" name="TextBox 5">
          <a:extLst xmlns:a="http://schemas.openxmlformats.org/drawingml/2006/main">
            <a:ext uri="{FF2B5EF4-FFF2-40B4-BE49-F238E27FC236}">
              <a16:creationId xmlns:a16="http://schemas.microsoft.com/office/drawing/2014/main" id="{2126B964-9598-12A6-801F-4271B7050A2D}"/>
            </a:ext>
          </a:extLst>
        </cdr:cNvPr>
        <cdr:cNvSpPr txBox="1"/>
      </cdr:nvSpPr>
      <cdr:spPr>
        <a:xfrm xmlns:a="http://schemas.openxmlformats.org/drawingml/2006/main">
          <a:off x="1668898" y="2260544"/>
          <a:ext cx="824500" cy="4310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Helvetica Neue" panose="02000503000000020004" pitchFamily="2" charset="0"/>
              <a:ea typeface="Helvetica Neue" panose="02000503000000020004" pitchFamily="2" charset="0"/>
              <a:cs typeface="Helvetica Neue" panose="02000503000000020004" pitchFamily="2" charset="0"/>
            </a:rPr>
            <a:t>M.R. Guar.</a:t>
          </a:r>
        </a:p>
        <a:p xmlns:a="http://schemas.openxmlformats.org/drawingml/2006/main">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$97.5</a:t>
          </a:r>
        </a:p>
      </cdr:txBody>
    </cdr:sp>
  </cdr:relSizeAnchor>
  <cdr:relSizeAnchor xmlns:cdr="http://schemas.openxmlformats.org/drawingml/2006/chartDrawing">
    <cdr:from>
      <cdr:x>0.47342</cdr:x>
      <cdr:y>0.42393</cdr:y>
    </cdr:from>
    <cdr:to>
      <cdr:x>0.55739</cdr:x>
      <cdr:y>0.52299</cdr:y>
    </cdr:to>
    <cdr:sp macro="" textlink="">
      <cdr:nvSpPr>
        <cdr:cNvPr id="8" name="TextBox 1">
          <a:extLst xmlns:a="http://schemas.openxmlformats.org/drawingml/2006/main">
            <a:ext uri="{FF2B5EF4-FFF2-40B4-BE49-F238E27FC236}">
              <a16:creationId xmlns:a16="http://schemas.microsoft.com/office/drawing/2014/main" id="{B412B012-CDB9-A3AB-2245-A94EF8C33B23}"/>
            </a:ext>
          </a:extLst>
        </cdr:cNvPr>
        <cdr:cNvSpPr txBox="1"/>
      </cdr:nvSpPr>
      <cdr:spPr>
        <a:xfrm xmlns:a="http://schemas.openxmlformats.org/drawingml/2006/main">
          <a:off x="4978253" y="1844665"/>
          <a:ext cx="882995" cy="431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M.R. Guar.</a:t>
          </a:r>
        </a:p>
        <a:p xmlns:a="http://schemas.openxmlformats.org/drawingml/2006/main">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$102.6</a:t>
          </a:r>
        </a:p>
      </cdr:txBody>
    </cdr:sp>
  </cdr:relSizeAnchor>
  <cdr:relSizeAnchor xmlns:cdr="http://schemas.openxmlformats.org/drawingml/2006/chartDrawing">
    <cdr:from>
      <cdr:x>0.78183</cdr:x>
      <cdr:y>0.2863</cdr:y>
    </cdr:from>
    <cdr:to>
      <cdr:x>0.85821</cdr:x>
      <cdr:y>0.38536</cdr:y>
    </cdr:to>
    <cdr:sp macro="" textlink="">
      <cdr:nvSpPr>
        <cdr:cNvPr id="11" name="TextBox 1">
          <a:extLst xmlns:a="http://schemas.openxmlformats.org/drawingml/2006/main">
            <a:ext uri="{FF2B5EF4-FFF2-40B4-BE49-F238E27FC236}">
              <a16:creationId xmlns:a16="http://schemas.microsoft.com/office/drawing/2014/main" id="{C3A8F6D5-6907-2DD7-F98C-8036B5733C61}"/>
            </a:ext>
          </a:extLst>
        </cdr:cNvPr>
        <cdr:cNvSpPr txBox="1"/>
      </cdr:nvSpPr>
      <cdr:spPr>
        <a:xfrm xmlns:a="http://schemas.openxmlformats.org/drawingml/2006/main">
          <a:off x="8221449" y="1245784"/>
          <a:ext cx="803176" cy="4310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M.R. Guar.</a:t>
          </a:r>
        </a:p>
        <a:p xmlns:a="http://schemas.openxmlformats.org/drawingml/2006/main">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$109.1</a:t>
          </a:r>
        </a:p>
      </cdr:txBody>
    </cdr:sp>
  </cdr:relSizeAnchor>
  <cdr:relSizeAnchor xmlns:cdr="http://schemas.openxmlformats.org/drawingml/2006/chartDrawing">
    <cdr:from>
      <cdr:x>0.78097</cdr:x>
      <cdr:y>0.35237</cdr:y>
    </cdr:from>
    <cdr:to>
      <cdr:x>0.79433</cdr:x>
      <cdr:y>0.35237</cdr:y>
    </cdr:to>
    <cdr:cxnSp macro="">
      <cdr:nvCxnSpPr>
        <cdr:cNvPr id="14" name="Straight Connector 13">
          <a:extLst xmlns:a="http://schemas.openxmlformats.org/drawingml/2006/main">
            <a:ext uri="{FF2B5EF4-FFF2-40B4-BE49-F238E27FC236}">
              <a16:creationId xmlns:a16="http://schemas.microsoft.com/office/drawing/2014/main" id="{BFE25BEE-C5C2-07BD-5342-39BCC6146FE9}"/>
            </a:ext>
          </a:extLst>
        </cdr:cNvPr>
        <cdr:cNvCxnSpPr/>
      </cdr:nvCxnSpPr>
      <cdr:spPr>
        <a:xfrm xmlns:a="http://schemas.openxmlformats.org/drawingml/2006/main">
          <a:off x="8212404" y="1533276"/>
          <a:ext cx="140442"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0.47127</cdr:x>
      <cdr:y>0.47464</cdr:y>
    </cdr:from>
    <cdr:to>
      <cdr:x>0.48463</cdr:x>
      <cdr:y>0.47464</cdr:y>
    </cdr:to>
    <cdr:cxnSp macro="">
      <cdr:nvCxnSpPr>
        <cdr:cNvPr id="20" name="Straight Connector 19">
          <a:extLst xmlns:a="http://schemas.openxmlformats.org/drawingml/2006/main">
            <a:ext uri="{FF2B5EF4-FFF2-40B4-BE49-F238E27FC236}">
              <a16:creationId xmlns:a16="http://schemas.microsoft.com/office/drawing/2014/main" id="{19564FFA-284B-ED8D-C7E4-E336E96DFCED}"/>
            </a:ext>
          </a:extLst>
        </cdr:cNvPr>
        <cdr:cNvCxnSpPr/>
      </cdr:nvCxnSpPr>
      <cdr:spPr>
        <a:xfrm xmlns:a="http://schemas.openxmlformats.org/drawingml/2006/main">
          <a:off x="4955663" y="2065330"/>
          <a:ext cx="140488"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CD3CF0-3A0E-2C4A-9BB7-25DC8EEB5D90}"/>
              </a:ext>
            </a:extLst>
          </p:cNvPr>
          <p:cNvSpPr>
            <a:spLocks noGrp="1"/>
          </p:cNvSpPr>
          <p:nvPr>
            <p:ph type="hdr" sz="quarter"/>
          </p:nvPr>
        </p:nvSpPr>
        <p:spPr>
          <a:xfrm>
            <a:off x="0" y="225290"/>
            <a:ext cx="6858000" cy="458788"/>
          </a:xfrm>
          <a:prstGeom prst="rect">
            <a:avLst/>
          </a:prstGeom>
        </p:spPr>
        <p:txBody>
          <a:bodyPr vert="horz" lIns="91440" tIns="45720" rIns="91440" bIns="45720" rtlCol="0"/>
          <a:lstStyle>
            <a:lvl1pPr algn="l">
              <a:defRPr sz="1200"/>
            </a:lvl1pP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Budget Perspectives Workshop</a:t>
            </a:r>
          </a:p>
          <a:p>
            <a:pPr algn="ctr"/>
            <a:r>
              <a:rPr lang="en-US" dirty="0">
                <a:latin typeface="Helvetica Neue" panose="02000503000000020004" pitchFamily="2" charset="0"/>
                <a:ea typeface="Helvetica Neue" panose="02000503000000020004" pitchFamily="2" charset="0"/>
                <a:cs typeface="Helvetica Neue" panose="02000503000000020004" pitchFamily="2" charset="0"/>
              </a:rPr>
              <a:t>Budget Act 2024-25</a:t>
            </a:r>
          </a:p>
        </p:txBody>
      </p:sp>
    </p:spTree>
    <p:extLst>
      <p:ext uri="{BB962C8B-B14F-4D97-AF65-F5344CB8AC3E}">
        <p14:creationId xmlns:p14="http://schemas.microsoft.com/office/powerpoint/2010/main" val="226137890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6T17:21:33.533"/>
    </inkml:context>
    <inkml:brush xml:id="br0">
      <inkml:brushProperty name="width" value="0.35" units="cm"/>
      <inkml:brushProperty name="height" value="0.35" units="cm"/>
      <inkml:brushProperty name="color" value="#E71224"/>
    </inkml:brush>
  </inkml:definitions>
  <inkml:trace contextRef="#ctx0" brushRef="#br0">1028 582 24575,'83'-16'0,"-1"0"0,0-1 0,0 1 0,11-1 0,0-1 0,3 1 0,1 0 0,-12 3 0,2-1 0,0 1 0,0 1 0,-1 0 0,-4 2 0,0 0 0,-1 1 0,-2 0 0,-3 2 0,25-3 0,-4 3 0,-12 2 0,-2 1 0,-37 5 0,-80 9 0,-33 3 0,5 0 0,-12 2 0,-8 0 0,-4 1-164,7-3 0,-5 1 0,-4 1 0,-4-1 0,-1 0 0,-1-1 23,0 0 1,-4-1-1,-2 0 1,-1 0-1,0-1 1,1 0-1,1-2 0,6 0 1,-1 0-1,0-2 1,1 1-1,2-2 1,2 0-1,3-1-56,-14 0 0,-1 0 1,5-2-1,8-2 0,13-4 287,-26-8 1,48-5-91,90 2 0,54-1 0,29-1 0,2 1 0,-49 8 0,6-1 0,4 1 0,4 0 0,5 0 0,3 0 0,3 1 0,3 0 0,2 0 0,3-1-55,-22 3 0,4 0 1,3 0-1,4 0 0,3 0 1,1 0-1,3 0 1,0 0-1,2 0 0,0 1 1,0-1-1,-1 1 1,-1 0-1,-1-1 0,-2 1 1,-3 0-1,-3 0 0,-3 0-27,17 0 0,-3-1 0,-4 0 0,-1 1 0,-3-1 0,0 1 0,0 0 0,0 0 0,0 0 0,3 1 0,2 0 0,2 0 20,-11 1 1,4 0-1,4 0 1,2 0-1,2 1 1,1-1-1,1 1 1,-2 0 0,-1 0-1,-2 0 1,-4 1-1,-4 0 1,-5-1-1,-6 1 1,-7 0-1,-7 1-184,47 0 0,-18 1 0,-10 0 0,0 1 0,6-1 0,8 1 0,-21-1 0,-48 1-179,-75 3 0,-46-2 425,26-2 0,-13-2 0,-11 0 0,-9-1 0,-6-1 0,-3 0 0,-1 1 0,1-1-82,18 1 0,-3 0 0,-3-1 0,-1 1 0,-3-1 0,-1 0 0,-1 0 0,-1 0 0,0 0 0,0 0 0,1 0 0,0 0 6,5-1 0,-1 1 1,-2 0-1,0-1 0,-1 1 1,1-1-1,-1 0 1,2 1-1,0-1 0,1 0 1,2 0-1,1 0 0,3 0 72,-11 0 1,-1 0 0,0 0 0,2-1-1,1 1 1,3 0 0,4-1 0,5 0-1,6-1 1,6 1 12,-39-5 1,2 0 0,26 0 0,51-1-10,88-5 0,62 0 0,-56 10 0,13 2 0,8-1 0,10 2 0,6 0 0,6 1 0,4 0 0,4 0 0,1 0 0,0 0 0,-1 1 0,-24-1 0,3 0 0,4 1 0,2 0 0,3 0 0,2 0 0,1 0 0,1 1 0,2-1 0,0 0 0,0 1 0,0-1 0,-1 1 0,0 0 0,-2-1 0,-2 1 0,-2-1 0,-2 0 0,-3 1 0,12-1 0,-3 0 0,-2 1 0,-1-1 0,-2 0 0,-1 0 0,0 0 0,-1 1 0,0-1 0,1 0 0,0 1 0,2 0 0,1-1 0,2 1 0,-7 0 0,7 0 0,4 1 0,4-1 0,3 0 0,1 1 0,0-1 0,-1 1 0,-3-1 0,-3 1 0,-6 0 0,-5-1 0,-9 1 0,-7 0 0,-11 0 0,-11 0 0,-13 0 42,27 3 0,-40-1-42,-62-2 0,-45-2 0,-27-1 0,-4 0 0,38 0 0,-7-1 0,-6 0 0,-6 0 0,-4-1 0,-5 0 0,-2 1 0,-3-1 0,-2 0 0,0 0 0,-1 0 0,2 0-2,13 1 1,-2 0 0,-2-1-1,-1 1 1,-2 0 0,-2-1-1,0 1 1,-1 0 0,-1-1-1,-1 1 1,0 0 0,0-1 0,-1 1-1,1-1 1,0 1 0,1 0-1,0-1 2,3 1 0,0-1 0,-2 1 0,0 0 0,-1-1 0,0 1 0,0-1 0,0 1 0,0 0 0,0-1 0,1 1 0,1-1 0,0 1 0,1 0 0,2 0 0,0-1 0,2 1 0,2 0-71,-10 0 1,0 0 0,0-1 0,0 1-1,1 0 1,1 0 0,2 0 0,1 0 0,3 0-1,2 0 1,3 0 0,4 1 0,3 0-1,4 0-63,-46-1 0,-7 0 0,7 1 0,20 1 0,32 0 0,45 2 134,77 3 0,54 2 0,-43-3 0,12 0 0,9 1 0,8-1 0,6 1 0,4 0 0,3 0 0,0 0 0,-2 0 0,-13-1 0,3 1 0,2-1 0,2 1 0,2 0 0,1-1 0,2 1 0,1 0 0,0 0 0,0-1 0,1 1 0,-1 0 0,-1 0 0,-7-1 0,0 0 0,2 1 0,0-1 0,1 0 0,0 1 0,0-1 0,0 1 0,0-1 0,-1 0 0,0 0 0,-2 1 0,-1-1 0,-1 0 0,-2 0 0,16 0 0,0 1 0,0 0 0,-1 0 0,-1-1 0,-2 1 0,-2-1 0,-3 0 0,-3 0 0,-4 0 0,-4-1 14,28 0 0,0 0 0,-5-2 0,-10 1 0,-18 1 0,-21 2-14,-3 8 0,-83-7 0,-42-1 0,-27-1 0,-11 1 0,6 2 21,16-1 1,-4 2 0,-5 0 0,-4 1 0,-3 0 0,-3 1 0,-1 0-1,-1 0-21,19-2 0,-3 1 0,-2 1 0,-1-1 0,-3 1 0,0 1 0,-1-1 0,0 0 0,1 0 0,-1 1 0,2-1 0,1 0 0,-5 1 0,-2-1 0,0 1 0,1 0 0,-1 0 0,1 0 0,2 0 0,0-1 0,3 1 0,1-1 0,3 1 0,-14 1 0,-2 0 0,1 1 0,2-1 0,5 0 0,7-1 0,10-1 0,10 0 277,-20 1 0,13 0 0,47-4-277,56-6 0,40-4 0,30-1 0,16-2 0,6 0 0,-5 0 0,-30 2 0,5 1 0,5-1 0,3-1 0,4 1 0,3 0 0,1-1 0,3 1 0,0-1 0,1 0 0,0 1 0,-1-1 0,-14 1 0,0 0 0,3 0 0,0-1 0,2 1 0,1 0 0,0-1 0,0 1 0,1 0 0,0-1 0,0 1 0,-1 0 0,0 0 0,-1-1 0,-1 1 0,-1 0 0,8 0 0,2-1 0,-1 1 0,1 0 0,-1 0 0,0-1 0,0 1 0,-2 0 0,-1 0 0,-1 0 0,-3 0 0,-1 0 0,-3 0 0,-3 0 0,18-1 0,-1 0 0,-1 0 0,-2 0 0,-4 0 0,-5 0 0,-6 1 0,-6 0 0,-8 0 0,54-3 0,-18 2 0,-62 5 0,-82 6 0,-44 5 0,-12 1 0,12-1 0,-10 2 0,-8 0 0,-8 2 0,-4 0 0,-3 0-18,26-4 0,-5 1 1,-3 0-1,-3 1 1,-2 0-1,-3 0 0,-1 0 1,-2 1-1,0-1 1,0 1-1,0 0 18,12-2 0,-2 0 0,-1 1 0,-1 0 0,-1 0 0,-1-1 0,0 2 0,-1-1 0,1 0 0,-1 0 0,2-1 0,-1 1 0,2 0 0,0-1-76,-2 1 0,-1-1 1,-1 1-1,0 0 0,1-1 1,0 1-1,1-1 1,0 0-1,3 0 0,0 0 1,3 0-1,2-1 0,3 0 53,-15 2 1,-1-1 0,0 0-1,3 0 1,4 0 0,4-1 0,8 0-1,8-1 1,10 0 349,-28 4 1,16-1 0,46-4-132,61-5 1,44-3-1,30-3 1,12 0 0,-3 1-108,-37 0 0,6 1 1,4-1-1,5 0 0,2 0 1,3 0-1,2 0 0,1 0 1,0 0-1,0 1 1,-1-1-166,-7 0 0,2 0 1,1 1-1,2-1 0,0 0 1,0 1-1,1-1 1,0 1-1,0-1 0,-1 0 1,-1 1-1,-1 0 0,-1-1-14,9 1 1,1 0-1,0 0 1,1 0 0,-2 0-1,-1 0 1,-2 0 0,-2 0-1,-3 0 1,-3 0-1,-5 0-39,30 0 1,1-1-1,-6 1 1,-9 0-1,-14 0 1,-18 1 619,-1 3 1,-36 0-296,-59-1 1,-44 0-1,-29 1 1,-10 0 0,3-1-88,24 1 0,-7-1 0,-5 0 0,-4 1 1,-4-1-1,-2 1 0,-1 0 0,-2 0 1,0 1-182,20 0 1,-2-1 0,-2 1 0,-2 0 0,-1 0 0,0 1 0,-2-1 0,0 1 0,0 0 0,1 0 0,-1 0 0,1-1 0,1 1 71,0 0 0,-1 0 0,-1 0 0,-1 0 0,1 0 0,0 1 0,0-1 0,1 0 0,1 1 0,2-1 0,2 0 0,2 1 0,2-1 0,-15 2 0,-1-1 0,1 1 0,1 0 0,4 0 0,5-1 0,6 1 0,8 0 0,8 0-13,-38 6 1,16 1-1,53-6 13,69-7 0,47-4 0,30-3 0,13-1 0,-2 1 0,-43 2 0,6-1 0,4 0 0,4 0 0,4 0 0,3-1 0,2 0 0,1 0 0,0 0 0,1 0 0,-1 0 0,-2 0-15,-6 1 0,1-1 0,1 0 0,2 0 0,0 1 0,0-1 0,1 0 0,0 0 0,-1 0 0,0-1 0,0 2 0,-2-1 1,0 0-1,-2 0 15,8 0 0,0-1 0,0 1 0,1 0 0,-1 0 0,-2 0 0,0 0 0,-3 0 0,-1 0 0,-4 0 0,-3 0 0,-3 0 0,23-1 0,0 0 0,-2 0 0,-6 1 0,-10-1 0,-14 0 0,-16 0 217,27-9-217,-119 14 0,-46 2 0,-14 2 0,27-1 0,-8 1 0,-7 0 0,-7 0 0,-5 1 0,-4 0 0,-4 0 0,-1-1 0,22 0 0,-3-1 0,-3 1 0,-3-1 0,-2 1 0,-2-1 0,-3 1 0,-1-1 0,-1 1 0,-2-1 0,0 1 0,-1-1 0,1 1 0,-1 0 0,0-1 0,12 1 0,-2-1 0,-1 1 0,-1-1 0,-1 1 0,-1-1 0,0 1 0,-1-1 0,0 1 0,-1 0 0,1-1 0,-1 1 0,0 0 0,0-1 0,1 1 0,0-1 0,0 1 0,1-1 0,1 1 0,-5-1 0,0 1 0,-1-1 0,0 1 0,-1 0 0,0-1 0,0 1 0,1-1 0,0 1 0,1-1 0,0 1 0,2-1 0,2 1 0,1-1 0,1 0 0,3 0 0,3 0 0,1 0 0,-23 0 0,-6 1 0,-3-1 0,0 0 0,4 0 0,6 0 0,9 0 0,12 0 0,15-1 0,17 0 0,22 0-984,14-1 900,38 0 0,31 0 0,28-1 0,21 0 0,16 0 0,11-1 0,5 1 0,0-1 0,-5 1 0,-11-1 68,-26 1 0,2 0 0,1 0 0,2-1 0,1 1 0,2 0 0,1-1 0,0 1 0,1 0 0,1-1 0,-1 0 0,1 1 0,-1-1 0,0 0 0,0 0 16,-4 0 0,2 0 0,1 0 0,1 0 0,0 0 0,0-1 0,1 1 0,-1-1 0,0 1 0,-1-1 0,-1 1 0,-1-1 0,-2 1 0,-2-1 0,-1 1 0,-3-1 0,15 0 0,0 1 0,-1-1 0,-2 0 0,-1 1 0,-3-1 0,-2 0 0,-3 0 0,-4 0 0,-3 0 0,-4-1 0,37-2 0,-3 0 0,-9 0 0,-14-1 0,-20-1 0,19-13 0,-152 12 0,-56 3 0,40 1 0,-10 0 0,-8 1 0,-6-1 0,-3 1 77,26 1 0,-5 1 1,-2-1-1,-3 0 1,-3 1-1,0-1 1,-2 1-1,1 0 1,0-1-78,2 1 0,-2 0 0,-1 0 0,-2 1 0,1-1 0,-1 0 0,1 1 0,1-1 0,2 1 0,1-1 0,-12 1 0,0 0 0,0 0 0,2 0 0,2 0 0,3 1 0,3-1 0,6 0 196,-19 1 1,2 1-1,6 0 1,12-3 0,16-5-1,0-8 1,30-5-1,37 6 1,50-19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5:50:12.737"/>
    </inkml:context>
    <inkml:brush xml:id="br0">
      <inkml:brushProperty name="width" value="0.35" units="cm"/>
      <inkml:brushProperty name="height" value="0.35" units="cm"/>
      <inkml:brushProperty name="color" value="#E71224"/>
    </inkml:brush>
  </inkml:definitions>
  <inkml:trace contextRef="#ctx0" brushRef="#br0">0 1069 24575,'95'0'0,"-29"0"0,7 0 0,0 0 0,8 0 0,3 0-246,-7 0 0,3 0 0,2 0 0,1 0 0,7 0 0,3 0 0,0 0 0,1 0 0,2 1 0,2-1 0,-1 0 0,-2 1 0,-4 1 0,-2 0 0,-1 0 0,-2 1 0,-7 0 0,-2 1 0,-2 0 0,0 1 241,15 2 1,-2 0-1,-4 2 5,-14-1 0,-2 0 0,-3 1 0,18 4 0,-4-1 0,-7-2 0,1 1 0,16-1 0,-1 0 491,-22-4 1,-2 0-1,15 0 1,-3-1 491,19-2 0,-9-1 0,-8-2-964,-4 0-19,-1 0 0,6 0 0,12 0 0,9-2 0,-49 0 0,0-1 0,42-6 0,-15 1 0,-18 1 0,-14 2 0,-11 2 0,-7-1 0,-4 2 0,-5-1 0,-5 1 0,-5 1 0,-17-18 0,-23-8 0,-35-28 0,20 23 0,-3-1 0,-8-4 0,-2-1 0,-7-5 0,-1-1 0,-2-2 0,0 0 0,1 1 0,2 1 0,-1-1 0,2 2 0,5 4 0,0 2 0,6 4 0,0 2 0,6 3 0,1 2 0,-30-13 0,20 10 0,16 10 0,24 9 0,15 4 0,31 13 0,43 22 0,-16-1 0,6 6 0,16 13 0,2 6 0,-24-14 0,1 3 0,-3 0 0,23 21 0,-5 2 0,-7-4 0,-6-1 0,-10-7 0,-3-2 0,-6-7 0,-3-2 0,25 25 0,-12-16 0,-10-11 0,-6-7 0,-8-4 0,-5-4 0,-2-4 0,-2-2 0,-2-2 0,-4-2 0,-3-4 0,-3 0 0,-2-2 0,-1 1 0,-1 1 0,-1-4 0,0 5 0,0-4 0,-11 8 0,-16 4 0,-21 12 0,-16 8 0,-8 4 0,-4 3 0,5-3 0,0 0 0,5-1 0,0-2 0,-2-3 0,2-2 0,0-5 0,4-6 0,1-3 0,4-2 0,2 0 0,7-1 0,7-2 0,6-3 0,5-3 0,5-2 0,0-2 0,3-1 0,2 1 0,1 0 0,-1 3 0,7-5 0,-3 3 0,6-2 0,-4 3 0,-1 4 0,-4 2 0,1 1 0,0 0 0,0-1 0,4-1 0,-1 0 0,1-1 0,1-1 0,-2 0 0,5-5 0,-2 1 0,6-5 0,-2-1 0,1-18 0,3-2 0,2-19 0,2-15 0,-1-19 0,-6-25 0,2 39 0,-1-2 0,-2-1 0,-1-1 0,0-5 0,0 0 0,1 2 0,1 0 0,-1 1 0,2 1 0,-1 3 0,2 1 0,-1 5 0,1 2 0,-3-44 0,3 8 0,2 4 0,1 2 0,-1 5 0,0 6 0,0 5 0,3 5 0,0 3 0,0 3 0,0 2 0,0 4 0,0 0 0,1-1 0,2 1 0,1 3 0,1 5 0,0 9 0,-1 7 0,-1 6 0,-1 5 0,-2 1 0,0 3 0,9 3 0,1 3 0,7 4 0,2 6 0,7 6 0,12 9 0,10 7 0,8 7 0,3 8 0,2 4 0,1 8 0,-1 4 0,-5 0 0,-10-2 0,-13-12 0,-12-10 0,-11-12 0,-5-10 0,-7-7 0,-7-1 0,0 0 0,-11 7 0,-5 15 0,-10 23 0,-7 23 0,19-26 0,0 2 0,2 2 0,0 1 0,4-1 0,2-1 0,-10 45 0,9-12 0,6-7 0,2-2 0,3 1 0,3-2 0,-1-9 0,2-14 0,1-14 0,0-15 0,0-12 0,-3-58 0,-1-20 0,-1 6 0,0-6 0,1 3 0,1-1 0,0-1 0,0 0 0,1 6 0,1 2 0,1 5 0,0 2 0,0-40 0,0 14 0,0 17 0,3 17 0,1 17 0,3 13 0,-1 8 0,9 27 0,6 15 0,21 37 0,-18-29 0,2 3 0,4 5 0,1 2 0,3 4 0,-1-1 0,-4-8 0,-1-4 0,15 24 0,-19-30 0,-19-33 0,-10-44 0,-11-15 0,4 3 0,-3-5 0,-2 3 0,-1-1 0,1-3 0,1 0 0,1 3 0,3 2 0,-5-34 0,9 20 0,5 20 0,3 14 0,0 18 0,2 10 0,30 40 0,7 5 0,-4-6 0,3 3 0,33 29 0,0 1 0,-4-5 0,-11-10 0,-8-9 0,-10-9 0,-8-9 0,-4-5 0,-6-4 0,0-1 0,-3 1 0,0-1 0,-1 1 0,-3-1 0,-2 0 0,-4-3 0,-3-4 0,-3-2 0,-1 2 0,0 2 0,0 5 0,-1 3 0,-8 6 0,-10 6 0,-14 10 0,-17 8 0,-12 4 0,-4 0 0,5-7 0,13-11 0,14-10 0,8-7 0,6-4 0,3-2 0,-3 0 0,-3 2 0,-2 0 0,0 0 0,3-1 0,2-1 0,2 2 0,1-1 0,2-1 0,3-3 0,5-6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5:49:46.836"/>
    </inkml:context>
    <inkml:brush xml:id="br0">
      <inkml:brushProperty name="width" value="0.35" units="cm"/>
      <inkml:brushProperty name="height" value="0.35" units="cm"/>
      <inkml:brushProperty name="color" value="#E71224"/>
    </inkml:brush>
  </inkml:definitions>
  <inkml:trace contextRef="#ctx0" brushRef="#br0">0 838 24575,'1'-76'0,"16"-17"0,3 32 0,6-3 0,11-7 0,8 1 0,13 0 0,8 5 0,-16 22 0,5 3 0,2 4 0,6 4 0,3 4 0,1 5 0,0 3 0,1 3 0,-1 5 0,31-1 0,-2 10 0,-9 11 0,-6 12 0,-12 8 0,-8 12 0,-6 13 0,-9 12 0,-7 16 0,-10 10-328,-12-20 0,-6 5 0,-1 2 284,-2 13 1,-1 2 0,-3 3 43,-1-19 0,-2 2 0,-1 0 0,-1 0 0,-2 1 0,-1 0 0,-1 0 0,-1-1 0,-4 22 0,-1-2 0,-3-1 0,-1-8 0,-4-1 0,0-1 0,-1-6 0,-2-2 0,-1 0 0,0-3 0,-2 0 0,0-1 0,0-4 0,0-1 0,-1 0-157,-2 1 0,1 0 1,-2-1 156,2-5 0,0-1 0,-1-1 0,-11 27 0,1 1 0,12-27 0,1 1 0,2-7 0,3-6 0,1-2 0,-3 16 0,4-3 0,3 7 0,-2 13 983,3-9-880,5-26 395,2-19-498,9-18 0,45-29 0,19-18 0,15-11 0,-15 11 0,6-3 0,6-2 0,4-2-164,-13 7 0,5-2 0,2-1 0,3-1 0,0 0 0,0 2 0,6-3 0,2 0 0,1 0 0,1 0 0,-1 1 0,-1 2 0,-2 1 0,0 1 0,0 1 0,0 1 0,-2 1 0,-2 1-33,5 0 0,-1 1 1,-2 2-1,-2 1 0,-3 3-131,23-5 0,-5 4 0,-6 3 152,13-2 1,-10 5 175,-32 9 0,-9 2 0,6 4 0,-36 2 0,-12 0 0,-10-2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5:49:49.153"/>
    </inkml:context>
    <inkml:brush xml:id="br0">
      <inkml:brushProperty name="width" value="0.35" units="cm"/>
      <inkml:brushProperty name="height" value="0.35" units="cm"/>
      <inkml:brushProperty name="color" value="#E71224"/>
    </inkml:brush>
  </inkml:definitions>
  <inkml:trace contextRef="#ctx0" brushRef="#br0">197 1 24575,'-28'0'0,"2"0"0,12 0 0,-4 0 0,7 0 0,-5 0 0,5 0 0,-3 10 0,-2 13 0,1 24 0,2 33 0,8-25 0,1 5 0,1 15 0,2 4 0,0 13 0,4 4 0,2-30 0,2 2 0,4-1-157,4 2 1,4 1-1,5-2 157,7-2 0,5-1 0,5-3 0,6-3 0,6-4 0,3-3 0,3-4 0,5-4 0,2-5 0,3-5 0,3-6 0,1-3 0,3-5 0,1-5 0,2-4 0,1-4 0,1-4 0,0-5 0,-2-4 0,-1-5 0,-1-3 0,-3-4 0,-1-3 0,-3-4 0,-7-3 0,-3-3 0,-3-2 0,16-17 0,-7-4 0,-11 3 0,-9-2 0,-13 0 0,-9-3 0,-5 0 0,-9-2 0,-10-4 0,-9-1 0,-13-8 0,-11 0 0,-14-7 0,-11 2 0,13 23 0,-5 2 0,-2 2-148,-3 0 1,-2 2 0,-1 3 147,1 3 0,-1 4 0,-1 3 0,-28-8 0,-3 8 0,0 7 0,-1 7 0,0 8 0,-1 6 0,2 6 0,2 5 229,8 4 0,3 3-229,12 1 0,6 2 0,-24 14 0,40-10 0,26-9 0,14-6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5:49:51.338"/>
    </inkml:context>
    <inkml:brush xml:id="br0">
      <inkml:brushProperty name="width" value="0.35" units="cm"/>
      <inkml:brushProperty name="height" value="0.35" units="cm"/>
      <inkml:brushProperty name="color" value="#E71224"/>
    </inkml:brush>
  </inkml:definitions>
  <inkml:trace contextRef="#ctx0" brushRef="#br0">0 344 24575,'40'-37'0,"0"-1"0,13-4 0,6 2 0,15-3 0,5 3 0,3 5 0,1 6 0,-2 7 0,-2 8 0,-6 10 0,-3 13 0,-5 16 0,-7 15 0,-2 27 0,-9 16 0,-18-8 0,-6 7 0,-3 4-328,-1 9 0,-5 3 0,-2 0 134,-2 1 1,-3 1 0,-2-3 193,-1-5 0,-2-2 0,0-3 106,-2-13 0,0-4 0,0-1-106,0 21 0,0-4 0,0-12 0,0-3 0,0-12 0,0-1 0,0-2 0,0 0 0,0-4 0,-1-1 983,-2 42-785,-5-10-133,-2-10-65,1-12 0,2-11 0,5-8 0,2-10 0,0-6 0,0-7 0,0-6 0,1-6 0,36-15 0,6-11 0,9-9 0,9-5 0,8-6 0,4-4-246,-4 2 0,4-4 0,2-2 0,0-1 0,7-4 0,2-2 0,0-1 0,0 1 234,-1 1 0,-1-1 0,0 2 0,-3 1 12,-10 8 0,-3 0 0,-1 2 0,-3 3 0,3-3 0,-2 3 0,-5 3 0,5-3 0,-8 7 0,3 0 0,-34 21 0,-15 6 0,-8 2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5:49:56.236"/>
    </inkml:context>
    <inkml:brush xml:id="br0">
      <inkml:brushProperty name="width" value="0.35" units="cm"/>
      <inkml:brushProperty name="height" value="0.35" units="cm"/>
      <inkml:brushProperty name="color" value="#E71224"/>
    </inkml:brush>
  </inkml:definitions>
  <inkml:trace contextRef="#ctx0" brushRef="#br0">1 435 24575,'13'-42'0,"22"-11"0,6 18 0,11 1 0,19-8 0,11 2 0,-14 12 0,5 1 0,5 3 0,-2 5 0,4 3 0,3 1 0,-1 1-246,0 2 0,0 2 0,-1 2 0,0 1 25,21 1 1,-2 4 0,-4 3 220,-16 4 0,-3 2 0,-9 5 199,-5 7 0,-8 6-199,-11 3 0,-4 3 0,21 40 0,-34-30 0,-3 5 0,-2 6 0,-3 5 0,-2 11 0,-5 3 0,-1 11 0,-7 4 0,-7 7 0,-7 2 0,-5-3 0,-6-1 0,-5-4 0,-6-3 491,-3-9 1,-4-5-360,-1-8 0,-3-3-132,0-5 0,-3-4 0,-1-7 0,-1-5 0,-1-4 0,0-3 0,1-4 0,2-4 0,-12 6 0,0-2 0,27-13 0,10-5 0,15-8 0,51-23 0,39-18 0,-24 14 0,6 0 0,10-2 0,4 2 0,6 3 0,1 3 0,-1 5 0,0 4 0,-5 3 0,-1 6 0,-3 7 0,-2 9 0,-6 11 0,-4 8 0,-4 12 0,-5 8 0,-3 11 0,-8 8 0,-8 5 0,-7 4 0,-4 5 0,-7 3 0,-3 4 0,-7 0 0,-3-3 0,-7-3 0,-6-6 0,-9-4 0,-9-5 0,-10-6 0,-12-6 0,-10-8 0,-15-2 0,-9-7 0,16-16 0,-3-3 0,-4-3-328,-12-3 0,-3-4 0,-2-2 246,15-4 0,-1-1 0,-1-1 0,0-1 82,0-1 0,0-1 0,0 0 0,1-1 0,-19 0 0,2-2 0,3-1 0,15 0 0,2-1 0,4-1 0,-12-2 0,8-1 0,19 0 0,6-1 0,-8-7 0,26 6 0,18 3 0,7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5:49:58.120"/>
    </inkml:context>
    <inkml:brush xml:id="br0">
      <inkml:brushProperty name="width" value="0.35" units="cm"/>
      <inkml:brushProperty name="height" value="0.35" units="cm"/>
      <inkml:brushProperty name="color" value="#E71224"/>
    </inkml:brush>
  </inkml:definitions>
  <inkml:trace contextRef="#ctx0" brushRef="#br0">0 1405 24575,'70'-49'0,"0"0"0,-9 8 0,4-1 0,5-3 0,8-3 0,7-3 0,4-2 0,1-1-197,-9 6 0,2-1 1,1 0-1,2 0 0,-1 0 33,-12 8 0,0 0 0,1 1 0,0-1 0,0 2 0,-2 0-33,9-4 0,0 0 1,-1 2-1,-3 1 0,-3 3-49,-1 1 0,-2 1 0,-5 3 0,-2 2-246,31-13 0,-10 6 828,-28 12 0,-9 4-336,0 2 0,-32 14 0,-11 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5:50:00.103"/>
    </inkml:context>
    <inkml:brush xml:id="br0">
      <inkml:brushProperty name="width" value="0.35" units="cm"/>
      <inkml:brushProperty name="height" value="0.35" units="cm"/>
      <inkml:brushProperty name="color" value="#E71224"/>
    </inkml:brush>
  </inkml:definitions>
  <inkml:trace contextRef="#ctx0" brushRef="#br0">1 173 24575,'45'-29'0,"0"0"0,2 2 0,1 2 0,5 5 0,2 4 0,5 4 0,1 3 0,5 4 0,1 4 0,2 7 0,-1 9 0,-1 10 0,-6 12 0,-7 20 0,-9 15 0,-17-5 0,-7 8 0,-3 5-328,0 14 0,-5 6 0,-3 3 124,-3-16 0,-2 2 0,-1 2 0,-1 1 204,0 5 0,-2 2 0,-1 0 0,0-2 0,-1-6 0,0 0 0,-1-1 0,1-2 0,-1-8 0,0-1 0,-1-2 0,1-3-7,-2 9 1,0-3-1,-1-6 7,-1 10 0,0-9 0,1-17 0,1-6 0,-2 12 0,3-29 0,3-16 983,3-10-168,22-14-815,16-17 0,11-9 0,12-7 0,9-5 0,7-4-197,-12 8 0,4-4 1,3-1-1,3-2 0,0 1 33,-4 1 0,2 0 0,2-1 0,1-1 0,-1 1 0,0 0 0,0 1 0,1 0 0,0 1 0,-1-1 0,-1 2 0,-2 1-33,6-4 0,0 2 1,-2 0-1,-3 2 0,-3 3-33,-1 0 0,-2 3 0,-4 1 1,-5 2 229,30-14 0,-11 6 0,-28 15 0,-8 5 0,-2 2 0,-27 12 0,-10 4 0,-4-2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5:50:02.703"/>
    </inkml:context>
    <inkml:brush xml:id="br0">
      <inkml:brushProperty name="width" value="0.35" units="cm"/>
      <inkml:brushProperty name="height" value="0.35" units="cm"/>
      <inkml:brushProperty name="color" value="#E71224"/>
    </inkml:brush>
  </inkml:definitions>
  <inkml:trace contextRef="#ctx0" brushRef="#br0">1004 1 24575,'-44'74'0,"-1"0"0,6-13 0,-3 4 0,-3 2 0,4-4 0,-3 3 0,-1 2 0,1-1 0,-1 1 0,1 1 0,-1-1 0,2 0 0,-9 16 0,0 0 0,4-1 0,6-7 0,3 0 0,2-4 0,-4 17 0,4-6 0,8-15 0,5-7 0,-4 19 0,22-48 0,4-16 0,4-7 0,10-4 0,27-11 0,46-20 0,-15 1 0,9-6 0,-11 3 0,3-5 0,3-1-328,12-7 0,3-3 0,1-1 200,-19 8 0,0 0 0,1-1 0,-2-1 128,-3 2 0,0-1 0,-1 0 0,-2 1-102,11-7 0,-2 1 1,-3 1 101,16-12 0,-7 2 0,-16 10 0,-5 3 0,-11 7 0,-4 1 0,24-17 0,-21 15 983,-13 10-494,-10 9-407,-7 3 0,-7 7 0,-3 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5:50:05.353"/>
    </inkml:context>
    <inkml:brush xml:id="br0">
      <inkml:brushProperty name="width" value="0.35" units="cm"/>
      <inkml:brushProperty name="height" value="0.35" units="cm"/>
      <inkml:brushProperty name="color" value="#E71224"/>
    </inkml:brush>
  </inkml:definitions>
  <inkml:trace contextRef="#ctx0" brushRef="#br0">0 1 24575,'38'49'0,"0"1"0,13 21 0,4 8 0,-9-15 0,2 4 0,1 3-246,-7-8 0,1 2 0,0 3 0,0-1 0,2 4 0,0 0 0,-1 1 0,0 1 0,-2-1 0,-1 0 0,-1 1 0,-1-1 0,-2-1 0,-1 1 0,-2-1 0,-1-2-76,6 14 1,-3-2 0,-2-2 634,-4-7 1,-3-2 0,-1-2-314,6 18 0,-2-5 0,-6-14 0,-2-2 0,-3-4 0,0-3 491,-3-8 1,-1-2 491,11 36 0,-3-10-172,-2-12-612,-4-3-199,0 1 0,0 1 0,3 1 0,0-9 0,-3-12 0,-3-13 0,-4-10 0,-5-8 0,-2-5 0,6-1 0,0 2 0,7 5 0,4 4 0,5 7 0,5 6 0,3 5 0,-5 5 0,-3-3 0,-4-3 0,-6-5 0,-3-8 0,-4-4 0,-5-7 0,0-1 0,-3-3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2152918-FC25-6C46-A559-0758D36AF864}" type="datetimeFigureOut">
              <a:rPr lang="en-US" smtClean="0"/>
              <a:t>7/9/24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C259F-F451-D140-A95D-0EB9096B3871}" type="slidenum">
              <a:rPr lang="en-US" smtClean="0"/>
              <a:t>‹#›</a:t>
            </a:fld>
            <a:endParaRPr lang="en-US"/>
          </a:p>
        </p:txBody>
      </p:sp>
    </p:spTree>
    <p:extLst>
      <p:ext uri="{BB962C8B-B14F-4D97-AF65-F5344CB8AC3E}">
        <p14:creationId xmlns:p14="http://schemas.microsoft.com/office/powerpoint/2010/main" val="189920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FA90D-F257-EB48-BB13-CFAFAD390E1C}" type="slidenum">
              <a:rPr lang="en-US" smtClean="0"/>
              <a:t>3</a:t>
            </a:fld>
            <a:endParaRPr lang="en-US"/>
          </a:p>
        </p:txBody>
      </p:sp>
    </p:spTree>
    <p:extLst>
      <p:ext uri="{BB962C8B-B14F-4D97-AF65-F5344CB8AC3E}">
        <p14:creationId xmlns:p14="http://schemas.microsoft.com/office/powerpoint/2010/main" val="77715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A3C2-EAFE-D449-9CDA-901253D75F2C}" type="slidenum">
              <a:rPr lang="en-US" smtClean="0"/>
              <a:t>23</a:t>
            </a:fld>
            <a:endParaRPr lang="en-US"/>
          </a:p>
        </p:txBody>
      </p:sp>
    </p:spTree>
    <p:extLst>
      <p:ext uri="{BB962C8B-B14F-4D97-AF65-F5344CB8AC3E}">
        <p14:creationId xmlns:p14="http://schemas.microsoft.com/office/powerpoint/2010/main" val="70744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24</a:t>
            </a:fld>
            <a:endParaRPr lang="en-US"/>
          </a:p>
        </p:txBody>
      </p:sp>
    </p:spTree>
    <p:extLst>
      <p:ext uri="{BB962C8B-B14F-4D97-AF65-F5344CB8AC3E}">
        <p14:creationId xmlns:p14="http://schemas.microsoft.com/office/powerpoint/2010/main" val="245084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t>
            </a:r>
          </a:p>
        </p:txBody>
      </p:sp>
      <p:sp>
        <p:nvSpPr>
          <p:cNvPr id="4" name="Slide Number Placeholder 3"/>
          <p:cNvSpPr>
            <a:spLocks noGrp="1"/>
          </p:cNvSpPr>
          <p:nvPr>
            <p:ph type="sldNum" sz="quarter" idx="5"/>
          </p:nvPr>
        </p:nvSpPr>
        <p:spPr/>
        <p:txBody>
          <a:bodyPr/>
          <a:lstStyle/>
          <a:p>
            <a:fld id="{F8DC259F-F451-D140-A95D-0EB9096B3871}" type="slidenum">
              <a:rPr lang="en-US" smtClean="0"/>
              <a:t>25</a:t>
            </a:fld>
            <a:endParaRPr lang="en-US"/>
          </a:p>
        </p:txBody>
      </p:sp>
    </p:spTree>
    <p:extLst>
      <p:ext uri="{BB962C8B-B14F-4D97-AF65-F5344CB8AC3E}">
        <p14:creationId xmlns:p14="http://schemas.microsoft.com/office/powerpoint/2010/main" val="306850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t>
            </a:r>
          </a:p>
        </p:txBody>
      </p:sp>
      <p:sp>
        <p:nvSpPr>
          <p:cNvPr id="4" name="Slide Number Placeholder 3"/>
          <p:cNvSpPr>
            <a:spLocks noGrp="1"/>
          </p:cNvSpPr>
          <p:nvPr>
            <p:ph type="sldNum" sz="quarter" idx="5"/>
          </p:nvPr>
        </p:nvSpPr>
        <p:spPr/>
        <p:txBody>
          <a:bodyPr/>
          <a:lstStyle/>
          <a:p>
            <a:fld id="{F8DC259F-F451-D140-A95D-0EB9096B3871}" type="slidenum">
              <a:rPr lang="en-US" smtClean="0"/>
              <a:t>26</a:t>
            </a:fld>
            <a:endParaRPr lang="en-US"/>
          </a:p>
        </p:txBody>
      </p:sp>
    </p:spTree>
    <p:extLst>
      <p:ext uri="{BB962C8B-B14F-4D97-AF65-F5344CB8AC3E}">
        <p14:creationId xmlns:p14="http://schemas.microsoft.com/office/powerpoint/2010/main" val="106131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Font typeface="Futura Lt BT" panose="020B0402020204020303" pitchFamily="34" charset="0"/>
              <a:buNone/>
            </a:pPr>
            <a:r>
              <a:rPr lang="en-US" sz="3200" dirty="0">
                <a:solidFill>
                  <a:schemeClr val="tx1"/>
                </a:solidFill>
                <a:latin typeface="Futura Lt BT" panose="020B0402020204020303" pitchFamily="34" charset="0"/>
              </a:rPr>
              <a:t>from original slide: </a:t>
            </a:r>
          </a:p>
          <a:p>
            <a:pPr marL="0" indent="0">
              <a:spcBef>
                <a:spcPts val="0"/>
              </a:spcBef>
              <a:spcAft>
                <a:spcPts val="600"/>
              </a:spcAft>
              <a:buFont typeface="Futura Lt BT" panose="020B0402020204020303" pitchFamily="34" charset="0"/>
              <a:buNone/>
            </a:pPr>
            <a:r>
              <a:rPr lang="en-US" sz="3200" dirty="0">
                <a:solidFill>
                  <a:schemeClr val="tx1"/>
                </a:solidFill>
                <a:latin typeface="Futura Lt BT" panose="020B0402020204020303" pitchFamily="34" charset="0"/>
              </a:rPr>
              <a:t>Title: Energy/ Infrastructure in CA K-12</a:t>
            </a:r>
          </a:p>
          <a:p>
            <a:pPr marL="0" indent="0">
              <a:spcBef>
                <a:spcPts val="0"/>
              </a:spcBef>
              <a:spcAft>
                <a:spcPts val="600"/>
              </a:spcAft>
              <a:buFont typeface="Futura Lt BT" panose="020B0402020204020303" pitchFamily="34" charset="0"/>
              <a:buNone/>
            </a:pPr>
            <a:r>
              <a:rPr lang="en-US" sz="3200" dirty="0">
                <a:solidFill>
                  <a:schemeClr val="tx1"/>
                </a:solidFill>
                <a:latin typeface="Futura Lt BT" panose="020B0402020204020303" pitchFamily="34" charset="0"/>
              </a:rPr>
              <a:t>Current Landscape</a:t>
            </a:r>
          </a:p>
          <a:p>
            <a:pPr marL="1257300" lvl="2" indent="-342900">
              <a:spcAft>
                <a:spcPts val="600"/>
              </a:spcAft>
              <a:buFont typeface="Futura Lt BT" panose="020B0402020204020303" pitchFamily="34" charset="0"/>
              <a:buChar char="-"/>
            </a:pPr>
            <a:r>
              <a:rPr lang="en-US" sz="2600" dirty="0">
                <a:latin typeface="Futura Lt BT" panose="020B0402020204020303" pitchFamily="34" charset="0"/>
              </a:rPr>
              <a:t>Construction Challenges</a:t>
            </a:r>
          </a:p>
          <a:p>
            <a:pPr marL="1714500" lvl="3" indent="-342900">
              <a:spcAft>
                <a:spcPts val="600"/>
              </a:spcAft>
              <a:buFont typeface="Futura Lt BT" panose="020B0402020204020303" pitchFamily="34" charset="0"/>
              <a:buChar char="-"/>
            </a:pPr>
            <a:r>
              <a:rPr lang="en-US" sz="2000" dirty="0">
                <a:latin typeface="Futura Lt BT" panose="020B0402020204020303" pitchFamily="34" charset="0"/>
              </a:rPr>
              <a:t>Cost Escalations (Recent / Coming), Lead Time Delays, Change Orders</a:t>
            </a:r>
          </a:p>
          <a:p>
            <a:pPr marL="1257300" lvl="2" indent="-342900">
              <a:spcAft>
                <a:spcPts val="600"/>
              </a:spcAft>
              <a:buFont typeface="Futura Lt BT" panose="020B0402020204020303" pitchFamily="34" charset="0"/>
              <a:buChar char="-"/>
            </a:pPr>
            <a:r>
              <a:rPr lang="en-US" sz="2600" dirty="0">
                <a:latin typeface="Futura Lt BT" panose="020B0402020204020303" pitchFamily="34" charset="0"/>
              </a:rPr>
              <a:t>Delivery Methods</a:t>
            </a:r>
            <a:endParaRPr lang="en-US" sz="2600" dirty="0">
              <a:solidFill>
                <a:prstClr val="black"/>
              </a:solidFill>
              <a:latin typeface="Futura Lt BT" panose="020B0402020204020303" pitchFamily="34" charset="0"/>
            </a:endParaRPr>
          </a:p>
          <a:p>
            <a:pPr marL="1714500" lvl="3" indent="-342900">
              <a:spcAft>
                <a:spcPts val="600"/>
              </a:spcAft>
              <a:buFont typeface="Futura Lt BT" panose="020B0402020204020303" pitchFamily="34" charset="0"/>
              <a:buChar char="-"/>
            </a:pPr>
            <a:r>
              <a:rPr lang="en-US" sz="2000" dirty="0">
                <a:solidFill>
                  <a:prstClr val="black"/>
                </a:solidFill>
                <a:latin typeface="Futura Lt BT" panose="020B0402020204020303" pitchFamily="34" charset="0"/>
              </a:rPr>
              <a:t>Design-Build, Design-Bid-Build</a:t>
            </a:r>
            <a:endParaRPr lang="en-US" sz="2600" dirty="0">
              <a:latin typeface="Futura Lt BT" panose="020B0402020204020303" pitchFamily="34" charset="0"/>
            </a:endParaRPr>
          </a:p>
          <a:p>
            <a:pPr marL="1257300" lvl="2" indent="-342900">
              <a:spcAft>
                <a:spcPts val="600"/>
              </a:spcAft>
              <a:buFont typeface="Futura Lt BT" panose="020B0402020204020303" pitchFamily="34" charset="0"/>
              <a:buChar char="-"/>
            </a:pPr>
            <a:r>
              <a:rPr lang="en-US" sz="2600" dirty="0">
                <a:latin typeface="Futura Lt BT" panose="020B0402020204020303" pitchFamily="34" charset="0"/>
              </a:rPr>
              <a:t>Utility Concerns</a:t>
            </a:r>
            <a:endParaRPr lang="en-US" sz="2600" dirty="0">
              <a:solidFill>
                <a:prstClr val="black"/>
              </a:solidFill>
              <a:latin typeface="Futura Lt BT" panose="020B0402020204020303" pitchFamily="34" charset="0"/>
            </a:endParaRPr>
          </a:p>
          <a:p>
            <a:pPr marL="1714500" lvl="3" indent="-342900">
              <a:spcAft>
                <a:spcPts val="600"/>
              </a:spcAft>
              <a:buFont typeface="Futura Lt BT" panose="020B0402020204020303" pitchFamily="34" charset="0"/>
              <a:buChar char="-"/>
            </a:pPr>
            <a:r>
              <a:rPr lang="en-US" sz="2000" dirty="0">
                <a:solidFill>
                  <a:prstClr val="black"/>
                </a:solidFill>
                <a:latin typeface="Futura Lt BT" panose="020B0402020204020303" pitchFamily="34" charset="0"/>
              </a:rPr>
              <a:t>Double Digit Rate Increases, PSPS / Brownouts / Outages</a:t>
            </a:r>
          </a:p>
          <a:p>
            <a:pPr lvl="1">
              <a:spcAft>
                <a:spcPts val="600"/>
              </a:spcAft>
            </a:pPr>
            <a:endParaRPr lang="en-US" sz="100" dirty="0">
              <a:solidFill>
                <a:schemeClr val="tx1"/>
              </a:solidFill>
              <a:latin typeface="Futura Lt BT" panose="020B0402020204020303" pitchFamily="34" charset="0"/>
            </a:endParaRPr>
          </a:p>
          <a:p>
            <a:pPr marL="571500" indent="-571500">
              <a:spcBef>
                <a:spcPts val="0"/>
              </a:spcBef>
              <a:spcAft>
                <a:spcPts val="600"/>
              </a:spcAft>
              <a:buFont typeface="Futura Lt BT" panose="020B0402020204020303" pitchFamily="34" charset="0"/>
              <a:buChar char="-"/>
            </a:pPr>
            <a:r>
              <a:rPr lang="en-US" sz="3200" dirty="0">
                <a:solidFill>
                  <a:schemeClr val="tx1"/>
                </a:solidFill>
                <a:latin typeface="Futura Lt BT" panose="020B0402020204020303" pitchFamily="34" charset="0"/>
              </a:rPr>
              <a:t>Trending Now</a:t>
            </a:r>
          </a:p>
          <a:p>
            <a:pPr marL="1257300" lvl="2" indent="-342900">
              <a:spcAft>
                <a:spcPts val="600"/>
              </a:spcAft>
              <a:buFont typeface="Futura Lt BT" panose="020B0402020204020303" pitchFamily="34" charset="0"/>
              <a:buChar char="-"/>
            </a:pPr>
            <a:r>
              <a:rPr lang="en-US" sz="2600" dirty="0">
                <a:solidFill>
                  <a:prstClr val="black"/>
                </a:solidFill>
                <a:latin typeface="Futura Lt BT" panose="020B0402020204020303" pitchFamily="34" charset="0"/>
              </a:rPr>
              <a:t>ESSER Deadlines: </a:t>
            </a:r>
            <a:r>
              <a:rPr lang="en-US" sz="2000" dirty="0">
                <a:solidFill>
                  <a:prstClr val="black"/>
                </a:solidFill>
                <a:latin typeface="Futura Lt BT" panose="020B0402020204020303" pitchFamily="34" charset="0"/>
              </a:rPr>
              <a:t>Sept 30, II – 2023, III – 2024, Modifications / Extensions</a:t>
            </a:r>
            <a:endParaRPr lang="en-US" sz="2400" dirty="0">
              <a:solidFill>
                <a:prstClr val="black"/>
              </a:solidFill>
              <a:latin typeface="Futura Lt BT" panose="020B0402020204020303" pitchFamily="34" charset="0"/>
            </a:endParaRPr>
          </a:p>
          <a:p>
            <a:pPr marL="1257300" lvl="2" indent="-342900">
              <a:spcAft>
                <a:spcPts val="600"/>
              </a:spcAft>
              <a:buFont typeface="Futura Lt BT" panose="020B0402020204020303" pitchFamily="34" charset="0"/>
              <a:buChar char="-"/>
            </a:pPr>
            <a:r>
              <a:rPr lang="en-US" sz="2600" dirty="0">
                <a:latin typeface="Futura Lt BT" panose="020B0402020204020303" pitchFamily="34" charset="0"/>
              </a:rPr>
              <a:t>Electrification (Buildings / Fleet)</a:t>
            </a:r>
          </a:p>
          <a:p>
            <a:pPr marL="1257300" lvl="2" indent="-342900">
              <a:spcAft>
                <a:spcPts val="600"/>
              </a:spcAft>
              <a:buFont typeface="Futura Lt BT" panose="020B0402020204020303" pitchFamily="34" charset="0"/>
              <a:buChar char="-"/>
            </a:pPr>
            <a:r>
              <a:rPr lang="en-US" sz="2600" dirty="0">
                <a:latin typeface="Futura Lt BT" panose="020B0402020204020303" pitchFamily="34" charset="0"/>
              </a:rPr>
              <a:t>Net-Billing Impacts (NEM 3.0)</a:t>
            </a:r>
          </a:p>
          <a:p>
            <a:pPr marL="914400" lvl="2" indent="0">
              <a:spcAft>
                <a:spcPts val="600"/>
              </a:spcAft>
              <a:buFont typeface="Futura Lt BT" panose="020B0402020204020303" pitchFamily="34" charset="0"/>
              <a:buNone/>
            </a:pPr>
            <a:endParaRPr lang="en-US" sz="2600" dirty="0">
              <a:latin typeface="Futura Lt BT" panose="020B0402020204020303" pitchFamily="34" charset="0"/>
            </a:endParaRPr>
          </a:p>
          <a:p>
            <a:pPr marL="914400" lvl="2" indent="0">
              <a:spcAft>
                <a:spcPts val="600"/>
              </a:spcAft>
              <a:buFont typeface="Futura Lt BT" panose="020B0402020204020303" pitchFamily="34" charset="0"/>
              <a:buNone/>
            </a:pPr>
            <a:r>
              <a:rPr lang="en-US" sz="2600" dirty="0">
                <a:latin typeface="Futura Lt BT" panose="020B0402020204020303" pitchFamily="34" charset="0"/>
              </a:rPr>
              <a:t>For </a:t>
            </a:r>
            <a:r>
              <a:rPr lang="en-US" sz="2600" dirty="0" err="1">
                <a:latin typeface="Futura Lt BT" panose="020B0402020204020303" pitchFamily="34" charset="0"/>
              </a:rPr>
              <a:t>CalShape</a:t>
            </a:r>
            <a:r>
              <a:rPr lang="en-US" sz="2600" dirty="0">
                <a:latin typeface="Futura Lt BT" panose="020B0402020204020303" pitchFamily="34" charset="0"/>
              </a:rPr>
              <a:t> there are still funds available, but it is unknown whether (or if) those funds will become available again. – Per Richard Doss. </a:t>
            </a:r>
          </a:p>
          <a:p>
            <a:pPr marL="914400" lvl="2" indent="0">
              <a:spcAft>
                <a:spcPts val="600"/>
              </a:spcAft>
              <a:buFont typeface="Futura Lt BT" panose="020B0402020204020303" pitchFamily="34" charset="0"/>
              <a:buNone/>
            </a:pPr>
            <a:r>
              <a:rPr lang="en-US" sz="2600" dirty="0">
                <a:latin typeface="Futura Lt BT" panose="020B0402020204020303" pitchFamily="34" charset="0"/>
              </a:rPr>
              <a:t>Deadline for HVAC was moved up to “fit within this fiscal year.” </a:t>
            </a:r>
            <a:endParaRPr lang="en-US" dirty="0"/>
          </a:p>
          <a:p>
            <a:endParaRPr lang="en-US" dirty="0"/>
          </a:p>
        </p:txBody>
      </p:sp>
      <p:sp>
        <p:nvSpPr>
          <p:cNvPr id="4" name="Slide Number Placeholder 3"/>
          <p:cNvSpPr>
            <a:spLocks noGrp="1"/>
          </p:cNvSpPr>
          <p:nvPr>
            <p:ph type="sldNum" sz="quarter" idx="5"/>
          </p:nvPr>
        </p:nvSpPr>
        <p:spPr/>
        <p:txBody>
          <a:bodyPr/>
          <a:lstStyle/>
          <a:p>
            <a:fld id="{F8DC259F-F451-D140-A95D-0EB9096B3871}" type="slidenum">
              <a:rPr lang="en-US" smtClean="0"/>
              <a:t>27</a:t>
            </a:fld>
            <a:endParaRPr lang="en-US"/>
          </a:p>
        </p:txBody>
      </p:sp>
    </p:spTree>
    <p:extLst>
      <p:ext uri="{BB962C8B-B14F-4D97-AF65-F5344CB8AC3E}">
        <p14:creationId xmlns:p14="http://schemas.microsoft.com/office/powerpoint/2010/main" val="411690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28</a:t>
            </a:fld>
            <a:endParaRPr lang="en-US"/>
          </a:p>
        </p:txBody>
      </p:sp>
    </p:spTree>
    <p:extLst>
      <p:ext uri="{BB962C8B-B14F-4D97-AF65-F5344CB8AC3E}">
        <p14:creationId xmlns:p14="http://schemas.microsoft.com/office/powerpoint/2010/main" val="1718738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29</a:t>
            </a:fld>
            <a:endParaRPr lang="en-US"/>
          </a:p>
        </p:txBody>
      </p:sp>
    </p:spTree>
    <p:extLst>
      <p:ext uri="{BB962C8B-B14F-4D97-AF65-F5344CB8AC3E}">
        <p14:creationId xmlns:p14="http://schemas.microsoft.com/office/powerpoint/2010/main" val="69883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30</a:t>
            </a:fld>
            <a:endParaRPr lang="en-US"/>
          </a:p>
        </p:txBody>
      </p:sp>
    </p:spTree>
    <p:extLst>
      <p:ext uri="{BB962C8B-B14F-4D97-AF65-F5344CB8AC3E}">
        <p14:creationId xmlns:p14="http://schemas.microsoft.com/office/powerpoint/2010/main" val="884482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36</a:t>
            </a:fld>
            <a:endParaRPr lang="en-US"/>
          </a:p>
        </p:txBody>
      </p:sp>
    </p:spTree>
    <p:extLst>
      <p:ext uri="{BB962C8B-B14F-4D97-AF65-F5344CB8AC3E}">
        <p14:creationId xmlns:p14="http://schemas.microsoft.com/office/powerpoint/2010/main" val="908123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41</a:t>
            </a:fld>
            <a:endParaRPr lang="en-US"/>
          </a:p>
        </p:txBody>
      </p:sp>
    </p:spTree>
    <p:extLst>
      <p:ext uri="{BB962C8B-B14F-4D97-AF65-F5344CB8AC3E}">
        <p14:creationId xmlns:p14="http://schemas.microsoft.com/office/powerpoint/2010/main" val="20263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4</a:t>
            </a:fld>
            <a:endParaRPr lang="en-US"/>
          </a:p>
        </p:txBody>
      </p:sp>
    </p:spTree>
    <p:extLst>
      <p:ext uri="{BB962C8B-B14F-4D97-AF65-F5344CB8AC3E}">
        <p14:creationId xmlns:p14="http://schemas.microsoft.com/office/powerpoint/2010/main" val="281092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FA90D-F257-EB48-BB13-CFAFAD390E1C}" type="slidenum">
              <a:rPr lang="en-US" smtClean="0"/>
              <a:t>5</a:t>
            </a:fld>
            <a:endParaRPr lang="en-US"/>
          </a:p>
        </p:txBody>
      </p:sp>
    </p:spTree>
    <p:extLst>
      <p:ext uri="{BB962C8B-B14F-4D97-AF65-F5344CB8AC3E}">
        <p14:creationId xmlns:p14="http://schemas.microsoft.com/office/powerpoint/2010/main" val="20827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FA90D-F257-EB48-BB13-CFAFAD390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73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C259F-F451-D140-A95D-0EB9096B3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42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C259F-F451-D140-A95D-0EB9096B3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0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FA90D-F257-EB48-BB13-CFAFAD390E1C}" type="slidenum">
              <a:rPr lang="en-US" smtClean="0"/>
              <a:t>10</a:t>
            </a:fld>
            <a:endParaRPr lang="en-US"/>
          </a:p>
        </p:txBody>
      </p:sp>
    </p:spTree>
    <p:extLst>
      <p:ext uri="{BB962C8B-B14F-4D97-AF65-F5344CB8AC3E}">
        <p14:creationId xmlns:p14="http://schemas.microsoft.com/office/powerpoint/2010/main" val="301377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11</a:t>
            </a:fld>
            <a:endParaRPr lang="en-US"/>
          </a:p>
        </p:txBody>
      </p:sp>
    </p:spTree>
    <p:extLst>
      <p:ext uri="{BB962C8B-B14F-4D97-AF65-F5344CB8AC3E}">
        <p14:creationId xmlns:p14="http://schemas.microsoft.com/office/powerpoint/2010/main" val="158256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13</a:t>
            </a:fld>
            <a:endParaRPr lang="en-US"/>
          </a:p>
        </p:txBody>
      </p:sp>
    </p:spTree>
    <p:extLst>
      <p:ext uri="{BB962C8B-B14F-4D97-AF65-F5344CB8AC3E}">
        <p14:creationId xmlns:p14="http://schemas.microsoft.com/office/powerpoint/2010/main" val="242768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4E17-B82D-9347-B08D-CA8E3C0165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84B287-03B8-0145-A082-24961FA88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E1460DE-7E3C-A94B-BC1D-E872B12D9BA3}"/>
              </a:ext>
            </a:extLst>
          </p:cNvPr>
          <p:cNvSpPr>
            <a:spLocks noGrp="1"/>
          </p:cNvSpPr>
          <p:nvPr>
            <p:ph type="ftr" sz="quarter" idx="11"/>
          </p:nvPr>
        </p:nvSpPr>
        <p:spPr>
          <a:xfrm>
            <a:off x="4038600" y="6554097"/>
            <a:ext cx="4114800" cy="365125"/>
          </a:xfrm>
        </p:spPr>
        <p:txBody>
          <a:bodyPr/>
          <a:lstStyle/>
          <a:p>
            <a:endParaRPr lang="en-US"/>
          </a:p>
        </p:txBody>
      </p:sp>
      <p:sp>
        <p:nvSpPr>
          <p:cNvPr id="6" name="Slide Number Placeholder 5">
            <a:extLst>
              <a:ext uri="{FF2B5EF4-FFF2-40B4-BE49-F238E27FC236}">
                <a16:creationId xmlns:a16="http://schemas.microsoft.com/office/drawing/2014/main" id="{95C215C6-C652-E746-AB3F-55FF6701312E}"/>
              </a:ext>
            </a:extLst>
          </p:cNvPr>
          <p:cNvSpPr>
            <a:spLocks noGrp="1"/>
          </p:cNvSpPr>
          <p:nvPr>
            <p:ph type="sldNum" sz="quarter" idx="12"/>
          </p:nvPr>
        </p:nvSpPr>
        <p:spPr>
          <a:xfrm>
            <a:off x="9448800" y="6554096"/>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205351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252F-B58C-1244-B891-060088FF1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B40ED-CE2A-5A47-B06D-858F81E224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34560-39C7-124E-B06C-0044CAF7858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14E34D-C1AA-354D-8CDD-DA8C1FB16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35F38-08DB-C24A-98F6-327C8C1A5060}"/>
              </a:ext>
            </a:extLst>
          </p:cNvPr>
          <p:cNvSpPr>
            <a:spLocks noGrp="1"/>
          </p:cNvSpPr>
          <p:nvPr>
            <p:ph type="sldNum" sz="quarter" idx="12"/>
          </p:nvPr>
        </p:nvSpPr>
        <p:spPr>
          <a:xfrm>
            <a:off x="9448800" y="6545262"/>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114720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5CFC6-04DF-5E49-808D-53C9D71FE1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8EF7DB-3313-EB4E-98FE-B4B80CC22B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FB107-629C-7C4D-BCE2-79ACC9651D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F3902A2-DBD7-BC43-B718-FA66AA9A2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A4491-7A61-324B-BFE8-8A704D5BF10C}"/>
              </a:ext>
            </a:extLst>
          </p:cNvPr>
          <p:cNvSpPr>
            <a:spLocks noGrp="1"/>
          </p:cNvSpPr>
          <p:nvPr>
            <p:ph type="sldNum" sz="quarter" idx="12"/>
          </p:nvPr>
        </p:nvSpPr>
        <p:spPr>
          <a:xfrm>
            <a:off x="9448800" y="6538912"/>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127406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20CB-59D4-D942-93E1-9E0743205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91E0A-ADCF-F043-983C-DB9796B5CB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876B3-5931-6C48-9685-F63EA81E5D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57768B-5A34-5B4D-B45B-A2001B8AF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6EC1B-8F1D-AE4B-88D5-8F59F139100E}"/>
              </a:ext>
            </a:extLst>
          </p:cNvPr>
          <p:cNvSpPr>
            <a:spLocks noGrp="1"/>
          </p:cNvSpPr>
          <p:nvPr>
            <p:ph type="sldNum" sz="quarter" idx="12"/>
          </p:nvPr>
        </p:nvSpPr>
        <p:spPr>
          <a:xfrm>
            <a:off x="9448800" y="6545262"/>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23197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A584E-7724-6C4B-9267-B920F8E2D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5CB4D9-D8B0-8441-B0EA-55BCF9EFA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62B15D-4D0B-FD4D-91C4-8411259C42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1A8E7C4-CAB9-9C42-A801-9C2C2F875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3209F-A8D4-0A49-9148-5D5715C59C0B}"/>
              </a:ext>
            </a:extLst>
          </p:cNvPr>
          <p:cNvSpPr>
            <a:spLocks noGrp="1"/>
          </p:cNvSpPr>
          <p:nvPr>
            <p:ph type="sldNum" sz="quarter" idx="12"/>
          </p:nvPr>
        </p:nvSpPr>
        <p:spPr>
          <a:xfrm>
            <a:off x="9448800" y="6538912"/>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414032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E153-C62C-DF42-A044-7F1AB2916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82F11A-1E4A-BD43-B497-84EB21C422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AB5CD-C99E-8C48-A133-DAC3BA52FD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48A8E1-54AB-B749-9024-466F07342D4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14E2A88-6D04-4642-86C6-7657447086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28680-A401-7942-B3ED-F7260E0A11F9}"/>
              </a:ext>
            </a:extLst>
          </p:cNvPr>
          <p:cNvSpPr>
            <a:spLocks noGrp="1"/>
          </p:cNvSpPr>
          <p:nvPr>
            <p:ph type="sldNum" sz="quarter" idx="12"/>
          </p:nvPr>
        </p:nvSpPr>
        <p:spPr>
          <a:xfrm>
            <a:off x="9448800" y="6538912"/>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49896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2336-EBF3-CD48-8C75-38318681A3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8389E3-D20E-C449-BFE5-9DF130405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F635ED-A392-6948-9445-DD0ADF5617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C0B99E-9BBA-A34E-9EFC-D565D38B3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542AC4-C4BA-C243-B4F1-EB54DC3B7E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01D8E2-0308-FD43-A3AE-EBB1011E3FC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0A09224-0135-524E-9E9D-438068574C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07B42B-81A7-604B-B023-18F5C23C5FAE}"/>
              </a:ext>
            </a:extLst>
          </p:cNvPr>
          <p:cNvSpPr>
            <a:spLocks noGrp="1"/>
          </p:cNvSpPr>
          <p:nvPr>
            <p:ph type="sldNum" sz="quarter" idx="12"/>
          </p:nvPr>
        </p:nvSpPr>
        <p:spPr>
          <a:xfrm>
            <a:off x="9448800" y="6538912"/>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77224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9840-54C2-7341-9F40-F70FC26D05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2A64-150A-F041-A1A5-DE605DA0B55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D72EB5C-718E-754C-A9F6-F52111CFC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237CB4-C142-DC4D-BB89-E795869D8996}"/>
              </a:ext>
            </a:extLst>
          </p:cNvPr>
          <p:cNvSpPr>
            <a:spLocks noGrp="1"/>
          </p:cNvSpPr>
          <p:nvPr>
            <p:ph type="sldNum" sz="quarter" idx="12"/>
          </p:nvPr>
        </p:nvSpPr>
        <p:spPr>
          <a:xfrm>
            <a:off x="9448800" y="6538912"/>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330083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1CD99-5B9C-744C-A958-514075D00E9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A7B9D49-39EE-9045-8114-6795CDA51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5C0A98-85FA-7C4E-8626-EC1C36D67FC2}"/>
              </a:ext>
            </a:extLst>
          </p:cNvPr>
          <p:cNvSpPr>
            <a:spLocks noGrp="1"/>
          </p:cNvSpPr>
          <p:nvPr>
            <p:ph type="sldNum" sz="quarter" idx="12"/>
          </p:nvPr>
        </p:nvSpPr>
        <p:spPr>
          <a:xfrm>
            <a:off x="9458960" y="6565264"/>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159032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2343-7545-2647-9FC4-5885CA020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947713-848B-AA49-8CF9-ACA870467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AEEF68-FE39-3C4C-A4FD-A22C670DD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A2DDD1-4100-F243-823C-3A1137844C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37C870B-7952-AC47-8FF8-D3B7D040F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5EBA7-38C3-724B-A535-A7232F419200}"/>
              </a:ext>
            </a:extLst>
          </p:cNvPr>
          <p:cNvSpPr>
            <a:spLocks noGrp="1"/>
          </p:cNvSpPr>
          <p:nvPr>
            <p:ph type="sldNum" sz="quarter" idx="12"/>
          </p:nvPr>
        </p:nvSpPr>
        <p:spPr>
          <a:xfrm>
            <a:off x="9448800" y="6555104"/>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131371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5C7-11C5-E946-BC1D-D8C03B1EC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5625CF-C849-4A44-AFDC-9B5D428F5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FB9C0A-65C2-DC45-8ABF-83111ABFC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E2DC5E-E7E0-0649-8C2C-7FE154474D0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479699C-C431-6E46-AF43-CB6B82902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48DFE-1F91-B549-A39E-32D7A4126FC5}"/>
              </a:ext>
            </a:extLst>
          </p:cNvPr>
          <p:cNvSpPr>
            <a:spLocks noGrp="1"/>
          </p:cNvSpPr>
          <p:nvPr>
            <p:ph type="sldNum" sz="quarter" idx="12"/>
          </p:nvPr>
        </p:nvSpPr>
        <p:spPr>
          <a:xfrm>
            <a:off x="9448800" y="6539547"/>
            <a:ext cx="2743200" cy="365125"/>
          </a:xfrm>
        </p:spPr>
        <p:txBody>
          <a:bodyPr/>
          <a:lstStyle>
            <a:lvl1pPr>
              <a:defRPr baseline="0">
                <a:solidFill>
                  <a:schemeClr val="bg1"/>
                </a:solidFill>
              </a:defRPr>
            </a:lvl1pPr>
          </a:lstStyle>
          <a:p>
            <a:fld id="{8F70D422-000D-A241-BAFC-1DC3460337DE}" type="slidenum">
              <a:rPr lang="en-US" smtClean="0"/>
              <a:pPr/>
              <a:t>‹#›</a:t>
            </a:fld>
            <a:endParaRPr lang="en-US"/>
          </a:p>
        </p:txBody>
      </p:sp>
    </p:spTree>
    <p:extLst>
      <p:ext uri="{BB962C8B-B14F-4D97-AF65-F5344CB8AC3E}">
        <p14:creationId xmlns:p14="http://schemas.microsoft.com/office/powerpoint/2010/main" val="72876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chemeClr val="accent3">
                <a:lumMod val="0"/>
                <a:lumOff val="100000"/>
              </a:schemeClr>
            </a:gs>
            <a:gs pos="52000">
              <a:schemeClr val="accent3">
                <a:lumMod val="0"/>
                <a:lumOff val="100000"/>
              </a:schemeClr>
            </a:gs>
            <a:gs pos="8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C8B8A-A450-3D42-9397-6206E34FC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FFAC54-FA75-FE4C-9384-420F500EB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5D611-E200-794C-B00B-2C4C5692A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97179FA-FDC5-024B-9630-3A4998D86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11A50B-2730-894B-9D9A-E87FA639E5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0D422-000D-A241-BAFC-1DC3460337DE}" type="slidenum">
              <a:rPr lang="en-US" smtClean="0"/>
              <a:t>‹#›</a:t>
            </a:fld>
            <a:endParaRPr lang="en-US"/>
          </a:p>
        </p:txBody>
      </p:sp>
      <p:pic>
        <p:nvPicPr>
          <p:cNvPr id="8" name="Picture 7" descr="A screenshot of a cell phone&#10;&#10;Description automatically generated">
            <a:extLst>
              <a:ext uri="{FF2B5EF4-FFF2-40B4-BE49-F238E27FC236}">
                <a16:creationId xmlns:a16="http://schemas.microsoft.com/office/drawing/2014/main" id="{83CB5870-A5EC-CF4B-AEA1-D20B991FF2E6}"/>
              </a:ext>
            </a:extLst>
          </p:cNvPr>
          <p:cNvPicPr>
            <a:picLocks noChangeAspect="1"/>
          </p:cNvPicPr>
          <p:nvPr userDrawn="1"/>
        </p:nvPicPr>
        <p:blipFill>
          <a:blip r:embed="rId13"/>
          <a:stretch>
            <a:fillRect/>
          </a:stretch>
        </p:blipFill>
        <p:spPr>
          <a:xfrm>
            <a:off x="6350" y="0"/>
            <a:ext cx="12179300" cy="6858000"/>
          </a:xfrm>
          <a:prstGeom prst="rect">
            <a:avLst/>
          </a:prstGeom>
        </p:spPr>
      </p:pic>
      <p:pic>
        <p:nvPicPr>
          <p:cNvPr id="9" name="Picture 8" descr="A close up of a logo&#10;&#10;Description automatically generated">
            <a:extLst>
              <a:ext uri="{FF2B5EF4-FFF2-40B4-BE49-F238E27FC236}">
                <a16:creationId xmlns:a16="http://schemas.microsoft.com/office/drawing/2014/main" id="{8175A063-C9C9-8340-BCB6-2523A880A293}"/>
              </a:ext>
            </a:extLst>
          </p:cNvPr>
          <p:cNvPicPr>
            <a:picLocks noChangeAspect="1"/>
          </p:cNvPicPr>
          <p:nvPr userDrawn="1"/>
        </p:nvPicPr>
        <p:blipFill>
          <a:blip r:embed="rId14"/>
          <a:stretch>
            <a:fillRect/>
          </a:stretch>
        </p:blipFill>
        <p:spPr>
          <a:xfrm>
            <a:off x="6350" y="0"/>
            <a:ext cx="12179300" cy="812800"/>
          </a:xfrm>
          <a:prstGeom prst="rect">
            <a:avLst/>
          </a:prstGeom>
        </p:spPr>
      </p:pic>
    </p:spTree>
    <p:extLst>
      <p:ext uri="{BB962C8B-B14F-4D97-AF65-F5344CB8AC3E}">
        <p14:creationId xmlns:p14="http://schemas.microsoft.com/office/powerpoint/2010/main" val="269264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5.xml"/><Relationship Id="rId18" Type="http://schemas.openxmlformats.org/officeDocument/2006/relationships/image" Target="../media/image12.png"/><Relationship Id="rId3" Type="http://schemas.openxmlformats.org/officeDocument/2006/relationships/image" Target="../media/image4.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9.png"/><Relationship Id="rId17" Type="http://schemas.openxmlformats.org/officeDocument/2006/relationships/customXml" Target="../ink/ink7.xml"/><Relationship Id="rId25" Type="http://schemas.openxmlformats.org/officeDocument/2006/relationships/image" Target="../media/image16.png"/><Relationship Id="rId2" Type="http://schemas.openxmlformats.org/officeDocument/2006/relationships/image" Target="../media/image3.jpe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customXml" Target="../ink/ink4.xml"/><Relationship Id="rId24"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8.png"/><Relationship Id="rId19" Type="http://schemas.openxmlformats.org/officeDocument/2006/relationships/customXml" Target="../ink/ink8.xml"/><Relationship Id="rId4" Type="http://schemas.openxmlformats.org/officeDocument/2006/relationships/image" Target="../media/image5.png"/><Relationship Id="rId9" Type="http://schemas.openxmlformats.org/officeDocument/2006/relationships/customXml" Target="../ink/ink3.xml"/><Relationship Id="rId14" Type="http://schemas.openxmlformats.org/officeDocument/2006/relationships/image" Target="../media/image10.png"/><Relationship Id="rId22"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paola@capitoladvisor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8E9DB-FCC7-584C-8E57-2C6D153729C5}"/>
              </a:ext>
            </a:extLst>
          </p:cNvPr>
          <p:cNvSpPr>
            <a:spLocks noGrp="1"/>
          </p:cNvSpPr>
          <p:nvPr>
            <p:ph type="sldNum" sz="quarter" idx="12"/>
          </p:nvPr>
        </p:nvSpPr>
        <p:spPr/>
        <p:txBody>
          <a:bodyPr/>
          <a:lstStyle/>
          <a:p>
            <a:fld id="{8F70D422-000D-A241-BAFC-1DC3460337DE}" type="slidenum">
              <a:rPr lang="en-US" smtClean="0"/>
              <a:pPr/>
              <a:t>1</a:t>
            </a:fld>
            <a:endParaRPr lang="en-US"/>
          </a:p>
        </p:txBody>
      </p:sp>
      <p:pic>
        <p:nvPicPr>
          <p:cNvPr id="11" name="Picture 10" descr="Text&#10;&#10;Description automatically generated">
            <a:extLst>
              <a:ext uri="{FF2B5EF4-FFF2-40B4-BE49-F238E27FC236}">
                <a16:creationId xmlns:a16="http://schemas.microsoft.com/office/drawing/2014/main" id="{B14AD121-BB15-2141-B0DF-E5BA0E41D445}"/>
              </a:ext>
            </a:extLst>
          </p:cNvPr>
          <p:cNvPicPr>
            <a:picLocks noChangeAspect="1"/>
          </p:cNvPicPr>
          <p:nvPr/>
        </p:nvPicPr>
        <p:blipFill>
          <a:blip r:embed="rId2"/>
          <a:stretch>
            <a:fillRect/>
          </a:stretch>
        </p:blipFill>
        <p:spPr>
          <a:xfrm>
            <a:off x="0" y="833438"/>
            <a:ext cx="12192000" cy="6034424"/>
          </a:xfrm>
          <a:prstGeom prst="rect">
            <a:avLst/>
          </a:prstGeom>
        </p:spPr>
      </p:pic>
      <p:pic>
        <p:nvPicPr>
          <p:cNvPr id="2" name="Picture 1">
            <a:extLst>
              <a:ext uri="{FF2B5EF4-FFF2-40B4-BE49-F238E27FC236}">
                <a16:creationId xmlns:a16="http://schemas.microsoft.com/office/drawing/2014/main" id="{4EFA3DFA-1267-818D-5345-E3168961C682}"/>
              </a:ext>
            </a:extLst>
          </p:cNvPr>
          <p:cNvPicPr>
            <a:picLocks noChangeAspect="1"/>
          </p:cNvPicPr>
          <p:nvPr/>
        </p:nvPicPr>
        <p:blipFill>
          <a:blip r:embed="rId3"/>
          <a:stretch>
            <a:fillRect/>
          </a:stretch>
        </p:blipFill>
        <p:spPr>
          <a:xfrm>
            <a:off x="0" y="833438"/>
            <a:ext cx="12192000" cy="6071234"/>
          </a:xfrm>
          <a:prstGeom prst="rect">
            <a:avLst/>
          </a:prstGeom>
        </p:spPr>
      </p:pic>
      <p:pic>
        <p:nvPicPr>
          <p:cNvPr id="3" name="Picture 2">
            <a:extLst>
              <a:ext uri="{FF2B5EF4-FFF2-40B4-BE49-F238E27FC236}">
                <a16:creationId xmlns:a16="http://schemas.microsoft.com/office/drawing/2014/main" id="{57637118-D969-9D6C-161D-45B051027942}"/>
              </a:ext>
            </a:extLst>
          </p:cNvPr>
          <p:cNvPicPr>
            <a:picLocks noChangeAspect="1"/>
          </p:cNvPicPr>
          <p:nvPr/>
        </p:nvPicPr>
        <p:blipFill>
          <a:blip r:embed="rId4"/>
          <a:stretch>
            <a:fillRect/>
          </a:stretch>
        </p:blipFill>
        <p:spPr>
          <a:xfrm>
            <a:off x="0" y="830038"/>
            <a:ext cx="12192000" cy="5989238"/>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CB45829-89FE-E560-ADA4-9DF1DB99306C}"/>
                  </a:ext>
                </a:extLst>
              </p14:cNvPr>
              <p14:cNvContentPartPr/>
              <p14:nvPr/>
            </p14:nvContentPartPr>
            <p14:xfrm>
              <a:off x="8302905" y="4699710"/>
              <a:ext cx="2953800" cy="536040"/>
            </p14:xfrm>
          </p:contentPart>
        </mc:Choice>
        <mc:Fallback xmlns="">
          <p:pic>
            <p:nvPicPr>
              <p:cNvPr id="4" name="Ink 3">
                <a:extLst>
                  <a:ext uri="{FF2B5EF4-FFF2-40B4-BE49-F238E27FC236}">
                    <a16:creationId xmlns:a16="http://schemas.microsoft.com/office/drawing/2014/main" id="{5CB45829-89FE-E560-ADA4-9DF1DB99306C}"/>
                  </a:ext>
                </a:extLst>
              </p:cNvPr>
              <p:cNvPicPr/>
              <p:nvPr/>
            </p:nvPicPr>
            <p:blipFill>
              <a:blip r:embed="rId6"/>
              <a:stretch>
                <a:fillRect/>
              </a:stretch>
            </p:blipFill>
            <p:spPr>
              <a:xfrm>
                <a:off x="8239905" y="4636668"/>
                <a:ext cx="3079440" cy="661764"/>
              </a:xfrm>
              <a:prstGeom prst="rect">
                <a:avLst/>
              </a:prstGeom>
            </p:spPr>
          </p:pic>
        </mc:Fallback>
      </mc:AlternateContent>
      <p:grpSp>
        <p:nvGrpSpPr>
          <p:cNvPr id="21" name="Group 20">
            <a:extLst>
              <a:ext uri="{FF2B5EF4-FFF2-40B4-BE49-F238E27FC236}">
                <a16:creationId xmlns:a16="http://schemas.microsoft.com/office/drawing/2014/main" id="{8E2A493A-4918-B12E-4CD9-3AC661056F42}"/>
              </a:ext>
            </a:extLst>
          </p:cNvPr>
          <p:cNvGrpSpPr/>
          <p:nvPr/>
        </p:nvGrpSpPr>
        <p:grpSpPr>
          <a:xfrm>
            <a:off x="894000" y="3430152"/>
            <a:ext cx="7126920" cy="2788200"/>
            <a:chOff x="894000" y="3430152"/>
            <a:chExt cx="7126920" cy="278820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87938088-134D-E548-D644-A114B1BFDB5F}"/>
                    </a:ext>
                  </a:extLst>
                </p14:cNvPr>
                <p14:cNvContentPartPr/>
                <p14:nvPr/>
              </p14:nvContentPartPr>
              <p14:xfrm>
                <a:off x="894000" y="4375152"/>
                <a:ext cx="1386360" cy="1481400"/>
              </p14:xfrm>
            </p:contentPart>
          </mc:Choice>
          <mc:Fallback xmlns="">
            <p:pic>
              <p:nvPicPr>
                <p:cNvPr id="6" name="Ink 5">
                  <a:extLst>
                    <a:ext uri="{FF2B5EF4-FFF2-40B4-BE49-F238E27FC236}">
                      <a16:creationId xmlns:a16="http://schemas.microsoft.com/office/drawing/2014/main" id="{87938088-134D-E548-D644-A114B1BFDB5F}"/>
                    </a:ext>
                  </a:extLst>
                </p:cNvPr>
                <p:cNvPicPr/>
                <p:nvPr/>
              </p:nvPicPr>
              <p:blipFill>
                <a:blip r:embed="rId8"/>
                <a:stretch>
                  <a:fillRect/>
                </a:stretch>
              </p:blipFill>
              <p:spPr>
                <a:xfrm>
                  <a:off x="831000" y="4312152"/>
                  <a:ext cx="1512000" cy="160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30DCC8B0-F381-19E5-600C-62518BA25582}"/>
                    </a:ext>
                  </a:extLst>
                </p14:cNvPr>
                <p14:cNvContentPartPr/>
                <p14:nvPr/>
              </p14:nvContentPartPr>
              <p14:xfrm>
                <a:off x="2106840" y="4486032"/>
                <a:ext cx="785880" cy="597240"/>
              </p14:xfrm>
            </p:contentPart>
          </mc:Choice>
          <mc:Fallback xmlns="">
            <p:pic>
              <p:nvPicPr>
                <p:cNvPr id="7" name="Ink 6">
                  <a:extLst>
                    <a:ext uri="{FF2B5EF4-FFF2-40B4-BE49-F238E27FC236}">
                      <a16:creationId xmlns:a16="http://schemas.microsoft.com/office/drawing/2014/main" id="{30DCC8B0-F381-19E5-600C-62518BA25582}"/>
                    </a:ext>
                  </a:extLst>
                </p:cNvPr>
                <p:cNvPicPr/>
                <p:nvPr/>
              </p:nvPicPr>
              <p:blipFill>
                <a:blip r:embed="rId10"/>
                <a:stretch>
                  <a:fillRect/>
                </a:stretch>
              </p:blipFill>
              <p:spPr>
                <a:xfrm>
                  <a:off x="2043840" y="4423032"/>
                  <a:ext cx="91152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C5B4C1A4-CB64-4186-90EB-C923568F4839}"/>
                    </a:ext>
                  </a:extLst>
                </p14:cNvPr>
                <p14:cNvContentPartPr/>
                <p14:nvPr/>
              </p14:nvContentPartPr>
              <p14:xfrm>
                <a:off x="2897040" y="3919392"/>
                <a:ext cx="1114200" cy="967680"/>
              </p14:xfrm>
            </p:contentPart>
          </mc:Choice>
          <mc:Fallback xmlns="">
            <p:pic>
              <p:nvPicPr>
                <p:cNvPr id="9" name="Ink 8">
                  <a:extLst>
                    <a:ext uri="{FF2B5EF4-FFF2-40B4-BE49-F238E27FC236}">
                      <a16:creationId xmlns:a16="http://schemas.microsoft.com/office/drawing/2014/main" id="{C5B4C1A4-CB64-4186-90EB-C923568F4839}"/>
                    </a:ext>
                  </a:extLst>
                </p:cNvPr>
                <p:cNvPicPr/>
                <p:nvPr/>
              </p:nvPicPr>
              <p:blipFill>
                <a:blip r:embed="rId12"/>
                <a:stretch>
                  <a:fillRect/>
                </a:stretch>
              </p:blipFill>
              <p:spPr>
                <a:xfrm>
                  <a:off x="2834040" y="3856415"/>
                  <a:ext cx="1239840" cy="109327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C822B2C-42E4-F85F-E5E9-08048006F60D}"/>
                    </a:ext>
                  </a:extLst>
                </p14:cNvPr>
                <p14:cNvContentPartPr/>
                <p14:nvPr/>
              </p14:nvContentPartPr>
              <p14:xfrm>
                <a:off x="4153080" y="3430152"/>
                <a:ext cx="1018800" cy="1190880"/>
              </p14:xfrm>
            </p:contentPart>
          </mc:Choice>
          <mc:Fallback xmlns="">
            <p:pic>
              <p:nvPicPr>
                <p:cNvPr id="12" name="Ink 11">
                  <a:extLst>
                    <a:ext uri="{FF2B5EF4-FFF2-40B4-BE49-F238E27FC236}">
                      <a16:creationId xmlns:a16="http://schemas.microsoft.com/office/drawing/2014/main" id="{8C822B2C-42E4-F85F-E5E9-08048006F60D}"/>
                    </a:ext>
                  </a:extLst>
                </p:cNvPr>
                <p:cNvPicPr/>
                <p:nvPr/>
              </p:nvPicPr>
              <p:blipFill>
                <a:blip r:embed="rId14"/>
                <a:stretch>
                  <a:fillRect/>
                </a:stretch>
              </p:blipFill>
              <p:spPr>
                <a:xfrm>
                  <a:off x="4090080" y="3367152"/>
                  <a:ext cx="1144440" cy="1316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6E623D7F-2426-9FF6-0F13-BF17A34E4C59}"/>
                    </a:ext>
                  </a:extLst>
                </p14:cNvPr>
                <p14:cNvContentPartPr/>
                <p14:nvPr/>
              </p14:nvContentPartPr>
              <p14:xfrm>
                <a:off x="5411280" y="3580992"/>
                <a:ext cx="921240" cy="505800"/>
              </p14:xfrm>
            </p:contentPart>
          </mc:Choice>
          <mc:Fallback xmlns="">
            <p:pic>
              <p:nvPicPr>
                <p:cNvPr id="13" name="Ink 12">
                  <a:extLst>
                    <a:ext uri="{FF2B5EF4-FFF2-40B4-BE49-F238E27FC236}">
                      <a16:creationId xmlns:a16="http://schemas.microsoft.com/office/drawing/2014/main" id="{6E623D7F-2426-9FF6-0F13-BF17A34E4C59}"/>
                    </a:ext>
                  </a:extLst>
                </p:cNvPr>
                <p:cNvPicPr/>
                <p:nvPr/>
              </p:nvPicPr>
              <p:blipFill>
                <a:blip r:embed="rId16"/>
                <a:stretch>
                  <a:fillRect/>
                </a:stretch>
              </p:blipFill>
              <p:spPr>
                <a:xfrm>
                  <a:off x="5348280" y="3517992"/>
                  <a:ext cx="104688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8BBDC5D0-5959-A442-225B-54AB5555C77B}"/>
                    </a:ext>
                  </a:extLst>
                </p14:cNvPr>
                <p14:cNvContentPartPr/>
                <p14:nvPr/>
              </p14:nvContentPartPr>
              <p14:xfrm>
                <a:off x="4063800" y="5215392"/>
                <a:ext cx="1300680" cy="1002960"/>
              </p14:xfrm>
            </p:contentPart>
          </mc:Choice>
          <mc:Fallback xmlns="">
            <p:pic>
              <p:nvPicPr>
                <p:cNvPr id="15" name="Ink 14">
                  <a:extLst>
                    <a:ext uri="{FF2B5EF4-FFF2-40B4-BE49-F238E27FC236}">
                      <a16:creationId xmlns:a16="http://schemas.microsoft.com/office/drawing/2014/main" id="{8BBDC5D0-5959-A442-225B-54AB5555C77B}"/>
                    </a:ext>
                  </a:extLst>
                </p:cNvPr>
                <p:cNvPicPr/>
                <p:nvPr/>
              </p:nvPicPr>
              <p:blipFill>
                <a:blip r:embed="rId18"/>
                <a:stretch>
                  <a:fillRect/>
                </a:stretch>
              </p:blipFill>
              <p:spPr>
                <a:xfrm>
                  <a:off x="4000800" y="5152392"/>
                  <a:ext cx="1426320" cy="1128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FF4E8D21-6903-BCE1-CDA1-DBB6706DEF11}"/>
                    </a:ext>
                  </a:extLst>
                </p14:cNvPr>
                <p14:cNvContentPartPr/>
                <p14:nvPr/>
              </p14:nvContentPartPr>
              <p14:xfrm>
                <a:off x="5284560" y="4686912"/>
                <a:ext cx="758880" cy="646920"/>
              </p14:xfrm>
            </p:contentPart>
          </mc:Choice>
          <mc:Fallback xmlns="">
            <p:pic>
              <p:nvPicPr>
                <p:cNvPr id="16" name="Ink 15">
                  <a:extLst>
                    <a:ext uri="{FF2B5EF4-FFF2-40B4-BE49-F238E27FC236}">
                      <a16:creationId xmlns:a16="http://schemas.microsoft.com/office/drawing/2014/main" id="{FF4E8D21-6903-BCE1-CDA1-DBB6706DEF11}"/>
                    </a:ext>
                  </a:extLst>
                </p:cNvPr>
                <p:cNvPicPr/>
                <p:nvPr/>
              </p:nvPicPr>
              <p:blipFill>
                <a:blip r:embed="rId20"/>
                <a:stretch>
                  <a:fillRect/>
                </a:stretch>
              </p:blipFill>
              <p:spPr>
                <a:xfrm>
                  <a:off x="5221560" y="4623912"/>
                  <a:ext cx="884520" cy="772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8F2CF2B6-CCBF-F574-E4B1-F2A86F39366D}"/>
                    </a:ext>
                  </a:extLst>
                </p14:cNvPr>
                <p14:cNvContentPartPr/>
                <p14:nvPr/>
              </p14:nvContentPartPr>
              <p14:xfrm>
                <a:off x="5747880" y="4581792"/>
                <a:ext cx="652320" cy="1247400"/>
              </p14:xfrm>
            </p:contentPart>
          </mc:Choice>
          <mc:Fallback xmlns="">
            <p:pic>
              <p:nvPicPr>
                <p:cNvPr id="18" name="Ink 17">
                  <a:extLst>
                    <a:ext uri="{FF2B5EF4-FFF2-40B4-BE49-F238E27FC236}">
                      <a16:creationId xmlns:a16="http://schemas.microsoft.com/office/drawing/2014/main" id="{8F2CF2B6-CCBF-F574-E4B1-F2A86F39366D}"/>
                    </a:ext>
                  </a:extLst>
                </p:cNvPr>
                <p:cNvPicPr/>
                <p:nvPr/>
              </p:nvPicPr>
              <p:blipFill>
                <a:blip r:embed="rId22"/>
                <a:stretch>
                  <a:fillRect/>
                </a:stretch>
              </p:blipFill>
              <p:spPr>
                <a:xfrm>
                  <a:off x="5684915" y="4518792"/>
                  <a:ext cx="777891" cy="137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51343DDD-C318-7474-D2FD-776A906CA95E}"/>
                    </a:ext>
                  </a:extLst>
                </p14:cNvPr>
                <p14:cNvContentPartPr/>
                <p14:nvPr/>
              </p14:nvContentPartPr>
              <p14:xfrm>
                <a:off x="6354480" y="4579272"/>
                <a:ext cx="1666440" cy="830880"/>
              </p14:xfrm>
            </p:contentPart>
          </mc:Choice>
          <mc:Fallback xmlns="">
            <p:pic>
              <p:nvPicPr>
                <p:cNvPr id="20" name="Ink 19">
                  <a:extLst>
                    <a:ext uri="{FF2B5EF4-FFF2-40B4-BE49-F238E27FC236}">
                      <a16:creationId xmlns:a16="http://schemas.microsoft.com/office/drawing/2014/main" id="{51343DDD-C318-7474-D2FD-776A906CA95E}"/>
                    </a:ext>
                  </a:extLst>
                </p:cNvPr>
                <p:cNvPicPr/>
                <p:nvPr/>
              </p:nvPicPr>
              <p:blipFill>
                <a:blip r:embed="rId24"/>
                <a:stretch>
                  <a:fillRect/>
                </a:stretch>
              </p:blipFill>
              <p:spPr>
                <a:xfrm>
                  <a:off x="6291480" y="4516272"/>
                  <a:ext cx="1792080" cy="956520"/>
                </a:xfrm>
                <a:prstGeom prst="rect">
                  <a:avLst/>
                </a:prstGeom>
              </p:spPr>
            </p:pic>
          </mc:Fallback>
        </mc:AlternateContent>
      </p:grpSp>
      <p:pic>
        <p:nvPicPr>
          <p:cNvPr id="8" name="Picture 9">
            <a:extLst>
              <a:ext uri="{FF2B5EF4-FFF2-40B4-BE49-F238E27FC236}">
                <a16:creationId xmlns:a16="http://schemas.microsoft.com/office/drawing/2014/main" id="{06BE7410-CE78-EB5D-C519-31F67CA27097}"/>
              </a:ext>
            </a:extLst>
          </p:cNvPr>
          <p:cNvPicPr>
            <a:picLocks noChangeAspect="1"/>
          </p:cNvPicPr>
          <p:nvPr/>
        </p:nvPicPr>
        <p:blipFill>
          <a:blip r:embed="rId25"/>
          <a:srcRect/>
          <a:stretch/>
        </p:blipFill>
        <p:spPr>
          <a:xfrm>
            <a:off x="8626" y="858124"/>
            <a:ext cx="12160369" cy="6018768"/>
          </a:xfrm>
          <a:prstGeom prst="rect">
            <a:avLst/>
          </a:prstGeom>
        </p:spPr>
      </p:pic>
    </p:spTree>
    <p:extLst>
      <p:ext uri="{BB962C8B-B14F-4D97-AF65-F5344CB8AC3E}">
        <p14:creationId xmlns:p14="http://schemas.microsoft.com/office/powerpoint/2010/main" val="384195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744190"/>
            <a:ext cx="11843657" cy="894607"/>
          </a:xfrm>
        </p:spPr>
        <p:txBody>
          <a:bodyPr>
            <a:noAutofit/>
          </a:bodyPr>
          <a:lstStyle/>
          <a:p>
            <a:pPr algn="ctr"/>
            <a:br>
              <a:rPr lang="en-US" sz="3600" dirty="0">
                <a:latin typeface="Helvetica Neue" panose="02000503000000020004" pitchFamily="2" charset="0"/>
                <a:ea typeface="Helvetica Neue" panose="02000503000000020004" pitchFamily="2" charset="0"/>
                <a:cs typeface="Helvetica Neue" panose="02000503000000020004" pitchFamily="2" charset="0"/>
              </a:rPr>
            </a:br>
            <a:r>
              <a:rPr lang="en-US" sz="3600" dirty="0">
                <a:latin typeface="Helvetica Neue" panose="02000503000000020004" pitchFamily="2" charset="0"/>
                <a:ea typeface="Helvetica Neue" panose="02000503000000020004" pitchFamily="2" charset="0"/>
                <a:cs typeface="Helvetica Neue" panose="02000503000000020004" pitchFamily="2" charset="0"/>
              </a:rPr>
              <a:t>Program Adjustments and Spending</a:t>
            </a:r>
            <a:br>
              <a:rPr lang="en-US" sz="3600" dirty="0">
                <a:latin typeface="Helvetica Neue" panose="02000503000000020004" pitchFamily="2" charset="0"/>
                <a:ea typeface="Helvetica Neue" panose="02000503000000020004" pitchFamily="2" charset="0"/>
                <a:cs typeface="Helvetica Neue" panose="02000503000000020004" pitchFamily="2" charset="0"/>
              </a:rPr>
            </a:b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10</a:t>
            </a:fld>
            <a:endParaRPr lang="en-US">
              <a:solidFill>
                <a:schemeClr val="bg1"/>
              </a:solidFill>
            </a:endParaRPr>
          </a:p>
        </p:txBody>
      </p:sp>
      <p:sp>
        <p:nvSpPr>
          <p:cNvPr id="7" name="Content Placeholder 2">
            <a:extLst>
              <a:ext uri="{FF2B5EF4-FFF2-40B4-BE49-F238E27FC236}">
                <a16:creationId xmlns:a16="http://schemas.microsoft.com/office/drawing/2014/main" id="{470EA811-1F33-6547-4AEE-9D7687B6C156}"/>
              </a:ext>
            </a:extLst>
          </p:cNvPr>
          <p:cNvSpPr>
            <a:spLocks noGrp="1"/>
          </p:cNvSpPr>
          <p:nvPr>
            <p:ph idx="1"/>
          </p:nvPr>
        </p:nvSpPr>
        <p:spPr>
          <a:xfrm>
            <a:off x="217714" y="1437819"/>
            <a:ext cx="11974286" cy="5217624"/>
          </a:xfrm>
        </p:spPr>
        <p:txBody>
          <a:bodyPr vert="horz" lIns="91440" tIns="45720" rIns="91440" bIns="45720" rtlCol="0" anchor="t">
            <a:noAutofit/>
          </a:bodyPr>
          <a:lstStyle/>
          <a:p>
            <a:pPr>
              <a:lnSpc>
                <a:spcPct val="100000"/>
              </a:lnSpc>
            </a:pPr>
            <a:r>
              <a:rPr lang="en-US" sz="1800" dirty="0">
                <a:latin typeface="Helvetica Neue"/>
                <a:ea typeface="Helvetica Neue" panose="02000503000000020004" pitchFamily="2" charset="0"/>
                <a:cs typeface="Helvetica Neue" panose="02000503000000020004" pitchFamily="2" charset="0"/>
              </a:rPr>
              <a:t>Budget provides 1.07% COLA for LCFF and select categorical programs and avoids major ongoing cuts</a:t>
            </a:r>
          </a:p>
          <a:p>
            <a:pPr>
              <a:lnSpc>
                <a:spcPct val="100000"/>
              </a:lnSpc>
            </a:pPr>
            <a:r>
              <a:rPr lang="en-US" sz="1800" dirty="0">
                <a:latin typeface="Helvetica Neue"/>
                <a:ea typeface="Helvetica Neue" panose="02000503000000020004" pitchFamily="2" charset="0"/>
                <a:cs typeface="Helvetica Neue" panose="02000503000000020004" pitchFamily="2" charset="0"/>
              </a:rPr>
              <a:t>$907 million for Prop 28</a:t>
            </a:r>
          </a:p>
          <a:p>
            <a:pPr>
              <a:lnSpc>
                <a:spcPct val="100000"/>
              </a:lnSpc>
            </a:pPr>
            <a:r>
              <a:rPr lang="en-US" sz="1800" dirty="0">
                <a:latin typeface="Helvetica Neue"/>
                <a:ea typeface="Helvetica Neue" panose="02000503000000020004" pitchFamily="2" charset="0"/>
                <a:cs typeface="Helvetica Neue" panose="02000503000000020004" pitchFamily="2" charset="0"/>
              </a:rPr>
              <a:t>$526 million for TK expansion (Prop 98 </a:t>
            </a:r>
            <a:r>
              <a:rPr lang="en-US" sz="1800" dirty="0" err="1">
                <a:latin typeface="Helvetica Neue"/>
                <a:ea typeface="Helvetica Neue" panose="02000503000000020004" pitchFamily="2" charset="0"/>
                <a:cs typeface="Helvetica Neue" panose="02000503000000020004" pitchFamily="2" charset="0"/>
              </a:rPr>
              <a:t>rebench</a:t>
            </a:r>
            <a:r>
              <a:rPr lang="en-US" sz="1800" dirty="0">
                <a:latin typeface="Helvetica Neue"/>
                <a:ea typeface="Helvetica Neue" panose="02000503000000020004" pitchFamily="2" charset="0"/>
                <a:cs typeface="Helvetica Neue" panose="02000503000000020004" pitchFamily="2" charset="0"/>
              </a:rPr>
              <a:t>) </a:t>
            </a:r>
          </a:p>
          <a:p>
            <a:pPr>
              <a:lnSpc>
                <a:spcPct val="100000"/>
              </a:lnSpc>
            </a:pPr>
            <a:r>
              <a:rPr lang="en-US" sz="1800" dirty="0">
                <a:latin typeface="Helvetica Neue"/>
                <a:ea typeface="+mn-lt"/>
                <a:cs typeface="+mn-lt"/>
              </a:rPr>
              <a:t>$300 million increase for Universal Meals based on updated meal counts</a:t>
            </a:r>
            <a:endParaRPr lang="en-US" sz="1800" dirty="0">
              <a:latin typeface="Helvetica Neue"/>
              <a:ea typeface="Helvetica Neue" panose="02000503000000020004" pitchFamily="2" charset="0"/>
              <a:cs typeface="Helvetica Neue" panose="02000503000000020004" pitchFamily="2" charset="0"/>
            </a:endParaRPr>
          </a:p>
          <a:p>
            <a:pPr>
              <a:lnSpc>
                <a:spcPct val="100000"/>
              </a:lnSpc>
            </a:pPr>
            <a:r>
              <a:rPr lang="en-US" sz="1800" dirty="0">
                <a:latin typeface="Helvetica Neue"/>
                <a:ea typeface="Helvetica Neue" panose="02000503000000020004" pitchFamily="2" charset="0"/>
                <a:cs typeface="Helvetica Neue" panose="02000503000000020004" pitchFamily="2" charset="0"/>
              </a:rPr>
              <a:t>$25 million for professional development related to literacy screening</a:t>
            </a:r>
          </a:p>
          <a:p>
            <a:pPr>
              <a:lnSpc>
                <a:spcPct val="100000"/>
              </a:lnSpc>
            </a:pPr>
            <a:r>
              <a:rPr lang="en-US" sz="1800" dirty="0">
                <a:latin typeface="Helvetica Neue"/>
                <a:ea typeface="Helvetica Neue" panose="02000503000000020004" pitchFamily="2" charset="0"/>
                <a:cs typeface="Helvetica Neue" panose="02000503000000020004" pitchFamily="2" charset="0"/>
              </a:rPr>
              <a:t>$20 million one-time Prop 98 for professional development related to the Math Framework</a:t>
            </a:r>
          </a:p>
          <a:p>
            <a:pPr>
              <a:lnSpc>
                <a:spcPct val="100000"/>
              </a:lnSpc>
            </a:pPr>
            <a:r>
              <a:rPr lang="en-US" sz="1800" dirty="0">
                <a:latin typeface="Helvetica Neue"/>
                <a:ea typeface="Helvetica Neue" panose="02000503000000020004" pitchFamily="2" charset="0"/>
                <a:cs typeface="Helvetica Neue" panose="02000503000000020004" pitchFamily="2" charset="0"/>
              </a:rPr>
              <a:t>$4 million to research hybrid and remote learning models</a:t>
            </a:r>
          </a:p>
          <a:p>
            <a:pPr>
              <a:lnSpc>
                <a:spcPct val="100000"/>
              </a:lnSpc>
            </a:pPr>
            <a:r>
              <a:rPr lang="en-US" sz="1800" dirty="0">
                <a:latin typeface="Helvetica Neue"/>
                <a:ea typeface="Helvetica Neue" panose="02000503000000020004" pitchFamily="2" charset="0"/>
                <a:cs typeface="Helvetica Neue" panose="02000503000000020004" pitchFamily="2" charset="0"/>
              </a:rPr>
              <a:t>$2.1 million ongoing Prop 98 to allow all 4</a:t>
            </a:r>
            <a:r>
              <a:rPr lang="en-US" sz="1800" baseline="30000" dirty="0">
                <a:latin typeface="Helvetica Neue"/>
                <a:ea typeface="Helvetica Neue" panose="02000503000000020004" pitchFamily="2" charset="0"/>
                <a:cs typeface="Helvetica Neue" panose="02000503000000020004" pitchFamily="2" charset="0"/>
              </a:rPr>
              <a:t>th</a:t>
            </a:r>
            <a:r>
              <a:rPr lang="en-US" sz="1800" dirty="0">
                <a:latin typeface="Helvetica Neue"/>
                <a:ea typeface="Helvetica Neue" panose="02000503000000020004" pitchFamily="2" charset="0"/>
                <a:cs typeface="Helvetica Neue" panose="02000503000000020004" pitchFamily="2" charset="0"/>
              </a:rPr>
              <a:t> graders in public schools free admission to state parks</a:t>
            </a:r>
          </a:p>
          <a:p>
            <a:pPr>
              <a:lnSpc>
                <a:spcPct val="100000"/>
              </a:lnSpc>
            </a:pPr>
            <a:r>
              <a:rPr lang="en-US" sz="1800" dirty="0">
                <a:latin typeface="Helvetica Neue"/>
                <a:ea typeface="Helvetica Neue" panose="02000503000000020004" pitchFamily="2" charset="0"/>
                <a:cs typeface="Helvetica Neue" panose="02000503000000020004" pitchFamily="2" charset="0"/>
              </a:rPr>
              <a:t>Eliminates intent to provide $550 million for Preschool, TK and Full-Day Kindergarten Grant Program </a:t>
            </a:r>
          </a:p>
          <a:p>
            <a:pPr>
              <a:lnSpc>
                <a:spcPct val="100000"/>
              </a:lnSpc>
            </a:pPr>
            <a:r>
              <a:rPr lang="en-US" sz="1800" dirty="0">
                <a:latin typeface="Helvetica Neue"/>
                <a:ea typeface="Helvetica Neue" panose="02000503000000020004" pitchFamily="2" charset="0"/>
                <a:cs typeface="Helvetica Neue" panose="02000503000000020004" pitchFamily="2" charset="0"/>
              </a:rPr>
              <a:t>Eliminates intent to provide $500 million in 2024-25 for Zero-Emission School Buses</a:t>
            </a:r>
          </a:p>
          <a:p>
            <a:pPr>
              <a:lnSpc>
                <a:spcPct val="100000"/>
              </a:lnSpc>
            </a:pPr>
            <a:r>
              <a:rPr lang="en-US" sz="1800" dirty="0">
                <a:latin typeface="Helvetica Neue"/>
                <a:ea typeface="Helvetica Neue" panose="02000503000000020004" pitchFamily="2" charset="0"/>
                <a:cs typeface="Helvetica Neue" panose="02000503000000020004" pitchFamily="2" charset="0"/>
              </a:rPr>
              <a:t>Eliminates $375 million General Fund for the School Facilities Program</a:t>
            </a:r>
          </a:p>
          <a:p>
            <a:pPr>
              <a:lnSpc>
                <a:spcPct val="100000"/>
              </a:lnSpc>
            </a:pPr>
            <a:r>
              <a:rPr lang="en-US" sz="1800" dirty="0">
                <a:latin typeface="Helvetica Neue"/>
                <a:ea typeface="Helvetica Neue" panose="02000503000000020004" pitchFamily="2" charset="0"/>
                <a:cs typeface="Helvetica Neue" panose="02000503000000020004" pitchFamily="2" charset="0"/>
              </a:rPr>
              <a:t>Reappropriates $239.4 million in unspent Prop 98 funds to cover LCFF costs </a:t>
            </a:r>
          </a:p>
          <a:p>
            <a:pPr>
              <a:lnSpc>
                <a:spcPct val="100000"/>
              </a:lnSpc>
            </a:pPr>
            <a:r>
              <a:rPr lang="en-US" sz="1800" dirty="0">
                <a:latin typeface="Helvetica Neue"/>
                <a:ea typeface="Helvetica Neue" panose="02000503000000020004" pitchFamily="2" charset="0"/>
                <a:cs typeface="Helvetica Neue" panose="02000503000000020004" pitchFamily="2" charset="0"/>
              </a:rPr>
              <a:t>Reappropriates $5 million in unspent Prop 98 funds for Genocide and Holocaust education</a:t>
            </a:r>
          </a:p>
        </p:txBody>
      </p:sp>
    </p:spTree>
    <p:extLst>
      <p:ext uri="{BB962C8B-B14F-4D97-AF65-F5344CB8AC3E}">
        <p14:creationId xmlns:p14="http://schemas.microsoft.com/office/powerpoint/2010/main" val="352118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6678"/>
            <a:ext cx="10515600" cy="902380"/>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District and Charter LCFF Entitlement</a:t>
            </a:r>
            <a:endParaRPr lang="en-US">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p:cNvSpPr>
            <a:spLocks noGrp="1"/>
          </p:cNvSpPr>
          <p:nvPr>
            <p:ph idx="1"/>
          </p:nvPr>
        </p:nvSpPr>
        <p:spPr>
          <a:xfrm>
            <a:off x="237506" y="1709058"/>
            <a:ext cx="11685321" cy="4954930"/>
          </a:xfrm>
        </p:spPr>
        <p:txBody>
          <a:bodyPr vert="horz" lIns="91440" tIns="45720" rIns="91440" bIns="45720" rtlCol="0" anchor="t">
            <a:normAutofit fontScale="77500" lnSpcReduction="20000"/>
          </a:bodyPr>
          <a:lstStyle/>
          <a:p>
            <a:pPr>
              <a:lnSpc>
                <a:spcPct val="100000"/>
              </a:lnSpc>
            </a:pPr>
            <a:r>
              <a:rPr lang="en-US" dirty="0">
                <a:latin typeface="Helvetica Neue"/>
                <a:ea typeface="Helvetica Neue" panose="02000503000000020004" pitchFamily="2" charset="0"/>
                <a:cs typeface="Helvetica Neue" panose="02000503000000020004" pitchFamily="2" charset="0"/>
              </a:rPr>
              <a:t>Base Grant per ADA (with 1.07% COLA)</a:t>
            </a:r>
          </a:p>
          <a:p>
            <a:pPr marL="457200" lvl="1" indent="0">
              <a:lnSpc>
                <a:spcPct val="100000"/>
              </a:lnSpc>
              <a:buNone/>
            </a:pPr>
            <a:r>
              <a:rPr lang="en-US" sz="2800" dirty="0">
                <a:latin typeface="Helvetica Neue"/>
                <a:ea typeface="Helvetica Neue" panose="02000503000000020004" pitchFamily="2" charset="0"/>
                <a:cs typeface="Helvetica Neue" panose="02000503000000020004" pitchFamily="2" charset="0"/>
              </a:rPr>
              <a:t>	TK-3 = $10,026 				7-8   = $10,478 </a:t>
            </a:r>
          </a:p>
          <a:p>
            <a:pPr marL="457200" lvl="1" indent="0">
              <a:lnSpc>
                <a:spcPct val="100000"/>
              </a:lnSpc>
              <a:buNone/>
            </a:pPr>
            <a:r>
              <a:rPr lang="en-US" sz="2800" dirty="0">
                <a:latin typeface="Helvetica Neue"/>
                <a:ea typeface="Helvetica Neue" panose="02000503000000020004" pitchFamily="2" charset="0"/>
                <a:cs typeface="Helvetica Neue" panose="02000503000000020004" pitchFamily="2" charset="0"/>
              </a:rPr>
              <a:t>	4-6 = $10,176 				9-12 = $12,141  </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tabLst>
                <a:tab pos="4618038" algn="l"/>
              </a:tabLst>
            </a:pPr>
            <a:r>
              <a:rPr lang="en-US" dirty="0">
                <a:latin typeface="Helvetica Neue"/>
                <a:ea typeface="Helvetica Neue" panose="02000503000000020004" pitchFamily="2" charset="0"/>
                <a:cs typeface="Helvetica Neue" panose="02000503000000020004" pitchFamily="2" charset="0"/>
              </a:rPr>
              <a:t>Grade Span Adjustments:</a:t>
            </a:r>
          </a:p>
          <a:p>
            <a:pPr lvl="2">
              <a:lnSpc>
                <a:spcPct val="100000"/>
              </a:lnSpc>
              <a:tabLst>
                <a:tab pos="4618038" algn="l"/>
              </a:tabLst>
            </a:pPr>
            <a:r>
              <a:rPr lang="en-US" sz="2800" dirty="0">
                <a:latin typeface="Helvetica Neue"/>
                <a:ea typeface="Helvetica Neue" panose="02000503000000020004" pitchFamily="2" charset="0"/>
                <a:cs typeface="Helvetica Neue" panose="02000503000000020004" pitchFamily="2" charset="0"/>
              </a:rPr>
              <a:t>10.4% = $1,043 per K-3 ADA </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pPr lvl="2">
              <a:lnSpc>
                <a:spcPct val="100000"/>
              </a:lnSpc>
              <a:tabLst>
                <a:tab pos="4618038" algn="l"/>
              </a:tabLst>
            </a:pPr>
            <a:r>
              <a:rPr lang="en-US" sz="2800" dirty="0">
                <a:latin typeface="Helvetica Neue"/>
                <a:ea typeface="Helvetica Neue" panose="02000503000000020004" pitchFamily="2" charset="0"/>
                <a:cs typeface="Helvetica Neue" panose="02000503000000020004" pitchFamily="2" charset="0"/>
              </a:rPr>
              <a:t>2.6% = $316 per 9-12 ADA</a:t>
            </a:r>
          </a:p>
          <a:p>
            <a:pPr>
              <a:lnSpc>
                <a:spcPct val="100000"/>
              </a:lnSpc>
            </a:pPr>
            <a:r>
              <a:rPr lang="en-US" dirty="0">
                <a:latin typeface="Helvetica Neue"/>
                <a:ea typeface="Helvetica Neue" panose="02000503000000020004" pitchFamily="2" charset="0"/>
                <a:cs typeface="Helvetica Neue" panose="02000503000000020004" pitchFamily="2" charset="0"/>
              </a:rPr>
              <a:t>Supplemental Grant = 20% of Adjusted Base Grant</a:t>
            </a:r>
          </a:p>
          <a:p>
            <a:pPr>
              <a:lnSpc>
                <a:spcPct val="100000"/>
              </a:lnSpc>
            </a:pPr>
            <a:r>
              <a:rPr lang="en-US" dirty="0">
                <a:latin typeface="Helvetica Neue"/>
                <a:ea typeface="Helvetica Neue" panose="02000503000000020004" pitchFamily="2" charset="0"/>
                <a:cs typeface="Helvetica Neue" panose="02000503000000020004" pitchFamily="2" charset="0"/>
              </a:rPr>
              <a:t>Concentration Grant = 65% of Adjusted Base Grant</a:t>
            </a:r>
          </a:p>
          <a:p>
            <a:pPr>
              <a:lnSpc>
                <a:spcPct val="100000"/>
              </a:lnSpc>
            </a:pPr>
            <a:r>
              <a:rPr lang="en-US" dirty="0">
                <a:latin typeface="Helvetica Neue"/>
                <a:ea typeface="Helvetica Neue" panose="02000503000000020004" pitchFamily="2" charset="0"/>
                <a:cs typeface="Helvetica Neue" panose="02000503000000020004" pitchFamily="2" charset="0"/>
              </a:rPr>
              <a:t>TK add-on for staff = $3,077 per TK ADA</a:t>
            </a:r>
          </a:p>
          <a:p>
            <a:pPr>
              <a:lnSpc>
                <a:spcPct val="100000"/>
              </a:lnSpc>
            </a:pPr>
            <a:r>
              <a:rPr lang="en-US" dirty="0">
                <a:latin typeface="Helvetica Neue"/>
                <a:ea typeface="Helvetica Neue" panose="02000503000000020004" pitchFamily="2" charset="0"/>
                <a:cs typeface="Helvetica Neue" panose="02000503000000020004" pitchFamily="2" charset="0"/>
              </a:rPr>
              <a:t>HTST add-on receives 1.07% COLA</a:t>
            </a:r>
          </a:p>
          <a:p>
            <a:pPr>
              <a:lnSpc>
                <a:spcPct val="100000"/>
              </a:lnSpc>
            </a:pPr>
            <a:r>
              <a:rPr lang="en-US" dirty="0">
                <a:latin typeface="Helvetica Neue"/>
                <a:ea typeface="+mn-lt"/>
                <a:cs typeface="+mn-lt"/>
              </a:rPr>
              <a:t>TIIG add-on remains constant</a:t>
            </a:r>
            <a:endParaRPr lang="en-US" dirty="0">
              <a:latin typeface="Helvetica Neue"/>
              <a:ea typeface="Helvetica Neue" panose="02000503000000020004" pitchFamily="2" charset="0"/>
              <a:cs typeface="Helvetica Neue" panose="02000503000000020004" pitchFamily="2" charset="0"/>
            </a:endParaRPr>
          </a:p>
          <a:p>
            <a:pPr>
              <a:lnSpc>
                <a:spcPct val="100000"/>
              </a:lnSpc>
            </a:pPr>
            <a:r>
              <a:rPr lang="en-US" dirty="0">
                <a:latin typeface="Helvetica Neue"/>
                <a:ea typeface="Helvetica Neue" panose="02000503000000020004" pitchFamily="2" charset="0"/>
                <a:cs typeface="Helvetica Neue" panose="02000503000000020004" pitchFamily="2" charset="0"/>
              </a:rPr>
              <a:t>Equity Multiplier receives 1.07% COLA (brings total funding to $303.2 million for 2024-25)</a:t>
            </a:r>
          </a:p>
        </p:txBody>
      </p:sp>
      <p:sp>
        <p:nvSpPr>
          <p:cNvPr id="5" name="Slide Number Placeholder 2">
            <a:extLst>
              <a:ext uri="{FF2B5EF4-FFF2-40B4-BE49-F238E27FC236}">
                <a16:creationId xmlns:a16="http://schemas.microsoft.com/office/drawing/2014/main" id="{09C68D87-3138-8040-BE90-F2FD4552CB1B}"/>
              </a:ext>
            </a:extLst>
          </p:cNvPr>
          <p:cNvSpPr>
            <a:spLocks noGrp="1"/>
          </p:cNvSpPr>
          <p:nvPr>
            <p:ph type="sldNum" sz="quarter" idx="12"/>
          </p:nvPr>
        </p:nvSpPr>
        <p:spPr>
          <a:xfrm>
            <a:off x="9448800" y="655513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4CEE9-6D4D-8C46-8E4A-2207267A63D2}"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17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34120"/>
            <a:ext cx="12192000" cy="775296"/>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County Office of Education LCFF Entitlement</a:t>
            </a:r>
            <a:endParaRPr lang="en-US">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Content Placeholder 2">
            <a:extLst>
              <a:ext uri="{FF2B5EF4-FFF2-40B4-BE49-F238E27FC236}">
                <a16:creationId xmlns:a16="http://schemas.microsoft.com/office/drawing/2014/main" id="{474B0224-9EE0-4448-86F7-ABEEAB20B61B}"/>
              </a:ext>
            </a:extLst>
          </p:cNvPr>
          <p:cNvSpPr>
            <a:spLocks noGrp="1"/>
          </p:cNvSpPr>
          <p:nvPr>
            <p:ph idx="1"/>
          </p:nvPr>
        </p:nvSpPr>
        <p:spPr>
          <a:xfrm>
            <a:off x="104171" y="1657449"/>
            <a:ext cx="12087827" cy="4918904"/>
          </a:xfrm>
        </p:spPr>
        <p:txBody>
          <a:bodyPr vert="horz" lIns="91440" tIns="45720" rIns="91440" bIns="45720" rtlCol="0" anchor="t">
            <a:normAutofit/>
          </a:bodyPr>
          <a:lstStyle/>
          <a:p>
            <a:pPr>
              <a:lnSpc>
                <a:spcPct val="12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Alternative Education Grant</a:t>
            </a:r>
            <a:endParaRPr lang="en-US" dirty="0">
              <a:cs typeface="Calibri" panose="020F0502020204030204"/>
            </a:endParaRPr>
          </a:p>
          <a:p>
            <a:pPr lvl="1">
              <a:lnSpc>
                <a:spcPct val="120000"/>
              </a:lnSpc>
            </a:pPr>
            <a:r>
              <a:rPr lang="en-US" dirty="0">
                <a:latin typeface="Helvetica Neue" panose="02000503000000020004" pitchFamily="2" charset="0"/>
                <a:ea typeface="Helvetica Neue" panose="02000503000000020004" pitchFamily="2" charset="0"/>
                <a:cs typeface="Helvetica Neue" panose="02000503000000020004" pitchFamily="2" charset="0"/>
              </a:rPr>
              <a:t>Base Grant per ADA (with 1.07% COLA) = $16,571 Supplemental Grant = 35% of Base Grant per unduplicated students, plus juvenile court school students</a:t>
            </a:r>
          </a:p>
          <a:p>
            <a:pPr lvl="1">
              <a:lnSpc>
                <a:spcPct val="120000"/>
              </a:lnSpc>
            </a:pPr>
            <a:r>
              <a:rPr lang="en-US" dirty="0">
                <a:latin typeface="Helvetica Neue" panose="02000503000000020004" pitchFamily="2" charset="0"/>
                <a:ea typeface="Helvetica Neue" panose="02000503000000020004" pitchFamily="2" charset="0"/>
                <a:cs typeface="Helvetica Neue" panose="02000503000000020004" pitchFamily="2" charset="0"/>
              </a:rPr>
              <a:t>Concentration Grant = 35% of Base Grant per unduplicated student (beyond 50%), plus 50% of juvenile court school enrollment</a:t>
            </a:r>
          </a:p>
          <a:p>
            <a:pPr>
              <a:lnSpc>
                <a:spcPct val="120000"/>
              </a:lnSpc>
            </a:pPr>
            <a:r>
              <a:rPr lang="en-US" dirty="0">
                <a:latin typeface="Helvetica Neue" panose="02000503000000020004" pitchFamily="2" charset="0"/>
                <a:ea typeface="Helvetica Neue" panose="02000503000000020004" pitchFamily="2" charset="0"/>
                <a:cs typeface="Helvetica Neue" panose="02000503000000020004" pitchFamily="2" charset="0"/>
              </a:rPr>
              <a:t>Operations Grant</a:t>
            </a:r>
          </a:p>
          <a:p>
            <a:pPr lvl="1">
              <a:lnSpc>
                <a:spcPct val="120000"/>
              </a:lnSpc>
            </a:pPr>
            <a:r>
              <a:rPr lang="en-US" dirty="0">
                <a:latin typeface="Helvetica Neue" panose="02000503000000020004" pitchFamily="2" charset="0"/>
                <a:ea typeface="Helvetica Neue" panose="02000503000000020004" pitchFamily="2" charset="0"/>
                <a:cs typeface="Helvetica Neue" panose="02000503000000020004" pitchFamily="2" charset="0"/>
              </a:rPr>
              <a:t>$881,483 (with 1.07% COLA) for each COE, plus:</a:t>
            </a:r>
          </a:p>
          <a:p>
            <a:pPr lvl="2">
              <a:lnSpc>
                <a:spcPct val="120000"/>
              </a:lnSpc>
            </a:pPr>
            <a:r>
              <a:rPr lang="en-US" dirty="0">
                <a:latin typeface="Helvetica Neue" panose="02000503000000020004" pitchFamily="2" charset="0"/>
                <a:ea typeface="Helvetica Neue" panose="02000503000000020004" pitchFamily="2" charset="0"/>
                <a:cs typeface="Helvetica Neue" panose="02000503000000020004" pitchFamily="2" charset="0"/>
              </a:rPr>
              <a:t>$350,881 per each school district in the county, and;</a:t>
            </a:r>
          </a:p>
          <a:p>
            <a:pPr lvl="2">
              <a:lnSpc>
                <a:spcPct val="12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 per ADA amount based on county-wide ADA, ranging from $110.38/ADA in the smallest counties to $70.07/ADA in the largest</a:t>
            </a:r>
          </a:p>
        </p:txBody>
      </p:sp>
    </p:spTree>
    <p:extLst>
      <p:ext uri="{BB962C8B-B14F-4D97-AF65-F5344CB8AC3E}">
        <p14:creationId xmlns:p14="http://schemas.microsoft.com/office/powerpoint/2010/main" val="98701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17163"/>
            <a:ext cx="10972800" cy="766548"/>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Stand-Alone Categorical Programs</a:t>
            </a:r>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p:cNvSpPr>
            <a:spLocks noGrp="1"/>
          </p:cNvSpPr>
          <p:nvPr>
            <p:ph idx="1"/>
          </p:nvPr>
        </p:nvSpPr>
        <p:spPr>
          <a:xfrm>
            <a:off x="331417" y="1746933"/>
            <a:ext cx="11740718" cy="4839472"/>
          </a:xfrm>
        </p:spPr>
        <p:txBody>
          <a:bodyPr numCol="2">
            <a:normAutofit/>
          </a:bodyPr>
          <a:lstStyle/>
          <a:p>
            <a:pPr marL="0" indent="0">
              <a:lnSpc>
                <a:spcPct val="100000"/>
              </a:lnSpc>
              <a:buNone/>
            </a:pPr>
            <a:r>
              <a:rPr lang="en-US" sz="1600" b="1" u="sng" dirty="0">
                <a:latin typeface="Helvetica Neue" panose="02000503000000020004" pitchFamily="2" charset="0"/>
                <a:ea typeface="Helvetica Neue" panose="02000503000000020004" pitchFamily="2" charset="0"/>
                <a:cs typeface="Helvetica Neue" panose="02000503000000020004" pitchFamily="2" charset="0"/>
              </a:rPr>
              <a:t>Proposed for Ongoing Funding (no COLA)</a:t>
            </a:r>
            <a:endParaRPr lang="en-US" sz="1600" u="sng"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After School Education &amp; Safety Program ($794.4 million)</a:t>
            </a:r>
          </a:p>
          <a:p>
            <a:pPr lvl="0">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Career Technical Education Incentive Grant ($300 million) </a:t>
            </a:r>
          </a:p>
          <a:p>
            <a:pPr lvl="0">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K-12 Strong Workforce Program ($163.5 million) </a:t>
            </a:r>
          </a:p>
          <a:p>
            <a:pPr lvl="0">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State Assessment Program ($107.4 million + $19 million federal)</a:t>
            </a:r>
          </a:p>
          <a:p>
            <a:pPr lvl="0">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California Partnership Academies ($21.4 million) </a:t>
            </a:r>
          </a:p>
          <a:p>
            <a:pPr lvl="0">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County Office Fiscal Oversight ($8.1 million)</a:t>
            </a:r>
          </a:p>
          <a:p>
            <a:pPr lvl="0">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College Planning and Preparation Website ($29.2 million)</a:t>
            </a:r>
          </a:p>
          <a:p>
            <a:pPr lvl="0">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California School Information Services ($8.6 million)</a:t>
            </a:r>
          </a:p>
          <a:p>
            <a:pPr>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Specialized Secondary Education Grants ($4.9 million)</a:t>
            </a:r>
          </a:p>
          <a:p>
            <a:pPr>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Agricultural Education Incentive Program ($6.1 million)</a:t>
            </a:r>
          </a:p>
          <a:p>
            <a:pPr lvl="0">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Teacher Dismissal ($300,000)</a:t>
            </a:r>
          </a:p>
          <a:p>
            <a:pPr marL="0" lvl="0" indent="0">
              <a:lnSpc>
                <a:spcPct val="100000"/>
              </a:lnSpc>
              <a:buNone/>
            </a:pPr>
            <a:r>
              <a:rPr lang="en-US" sz="1600" b="1" u="sng" dirty="0">
                <a:latin typeface="Helvetica Neue" panose="02000503000000020004" pitchFamily="2" charset="0"/>
                <a:ea typeface="Helvetica Neue" panose="02000503000000020004" pitchFamily="2" charset="0"/>
                <a:cs typeface="Helvetica Neue" panose="02000503000000020004" pitchFamily="2" charset="0"/>
              </a:rPr>
              <a:t>Proposed for Ongoing Funding (1.07% COLA)</a:t>
            </a:r>
          </a:p>
          <a:p>
            <a:pPr>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Special Education: ($5.6 billion + $1.5 billion federal)</a:t>
            </a:r>
          </a:p>
          <a:p>
            <a:pPr>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Child Nutrition ($1.85 billion* + $2.7 billion federal)</a:t>
            </a:r>
          </a:p>
          <a:p>
            <a:pPr lvl="0">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Adult Education Block Grant ($659.1 million + $110.9 million federal)</a:t>
            </a:r>
          </a:p>
          <a:p>
            <a:pPr>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Mandate Block Grant ($264.2 million)</a:t>
            </a:r>
          </a:p>
          <a:p>
            <a:pPr>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Foster Youth Programs ($32.4 million)</a:t>
            </a:r>
          </a:p>
          <a:p>
            <a:pPr>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American Indian Education Centers ($5.3 million)</a:t>
            </a:r>
          </a:p>
          <a:p>
            <a:pPr>
              <a:lnSpc>
                <a:spcPct val="10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American Indian Early Childhood Education Program ($704,000)</a:t>
            </a:r>
          </a:p>
        </p:txBody>
      </p:sp>
      <p:sp>
        <p:nvSpPr>
          <p:cNvPr id="4" name="TextBox 3">
            <a:extLst>
              <a:ext uri="{FF2B5EF4-FFF2-40B4-BE49-F238E27FC236}">
                <a16:creationId xmlns:a16="http://schemas.microsoft.com/office/drawing/2014/main" id="{BBD92855-2540-E038-F59D-0CC4FAB7843E}"/>
              </a:ext>
            </a:extLst>
          </p:cNvPr>
          <p:cNvSpPr txBox="1"/>
          <p:nvPr/>
        </p:nvSpPr>
        <p:spPr>
          <a:xfrm>
            <a:off x="7058919" y="5772750"/>
            <a:ext cx="5013216" cy="738664"/>
          </a:xfrm>
          <a:prstGeom prst="rect">
            <a:avLst/>
          </a:prstGeom>
          <a:noFill/>
        </p:spPr>
        <p:txBody>
          <a:bodyPr wrap="square" rtlCol="0">
            <a:spAutoFit/>
          </a:bodyPr>
          <a:lstStyle/>
          <a:p>
            <a:pPr marL="0" indent="0">
              <a:lnSpc>
                <a:spcPct val="100000"/>
              </a:lnSpc>
              <a:buNone/>
            </a:pPr>
            <a:r>
              <a:rPr lang="en-US" sz="1100">
                <a:latin typeface="Helvetica Neue" panose="02000503000000020004" pitchFamily="2" charset="0"/>
                <a:ea typeface="Helvetica Neue" panose="02000503000000020004" pitchFamily="2" charset="0"/>
                <a:cs typeface="Helvetica Neue" panose="02000503000000020004" pitchFamily="2" charset="0"/>
              </a:rPr>
              <a:t>*</a:t>
            </a:r>
            <a:r>
              <a:rPr lang="en-US" sz="1400">
                <a:latin typeface="Helvetica Neue" panose="02000503000000020004" pitchFamily="2" charset="0"/>
                <a:ea typeface="Helvetica Neue" panose="02000503000000020004" pitchFamily="2" charset="0"/>
                <a:cs typeface="Helvetica Neue" panose="02000503000000020004" pitchFamily="2" charset="0"/>
              </a:rPr>
              <a:t>Also includes an additional $179.4 million to fully fund Universal Meals in 2024-25</a:t>
            </a:r>
          </a:p>
          <a:p>
            <a:pPr marL="0" indent="0">
              <a:lnSpc>
                <a:spcPct val="100000"/>
              </a:lnSpc>
              <a:buNone/>
            </a:pPr>
            <a:endParaRPr lang="en-US" sz="140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5698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484659" y="876335"/>
            <a:ext cx="11222680" cy="776368"/>
          </a:xfrm>
        </p:spPr>
        <p:txBody>
          <a:bodyPr>
            <a:normAutofit/>
          </a:bodyPr>
          <a:lstStyle/>
          <a:p>
            <a:pPr algn="ctr"/>
            <a:r>
              <a:rPr lang="en-US">
                <a:latin typeface="Helvetica Neue" panose="02000503000000020004"/>
              </a:rPr>
              <a:t>School Nutrition</a:t>
            </a: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166255" y="1652703"/>
            <a:ext cx="11772447" cy="5009354"/>
          </a:xfrm>
        </p:spPr>
        <p:txBody>
          <a:bodyPr vert="horz" lIns="91440" tIns="45720" rIns="91440" bIns="45720" rtlCol="0" anchor="t">
            <a:noAutofit/>
          </a:bodyPr>
          <a:lstStyle/>
          <a:p>
            <a:pPr>
              <a:lnSpc>
                <a:spcPct val="100000"/>
              </a:lnSpc>
            </a:pPr>
            <a:r>
              <a:rPr lang="en-US" sz="2400" dirty="0">
                <a:latin typeface="Helvetica Neue" panose="02000503000000020004"/>
              </a:rPr>
              <a:t>Universal School Meals - Includes additional funding to cover the full cost of meals:</a:t>
            </a:r>
          </a:p>
          <a:p>
            <a:pPr lvl="1">
              <a:lnSpc>
                <a:spcPct val="100000"/>
              </a:lnSpc>
            </a:pPr>
            <a:r>
              <a:rPr lang="en-US" sz="2000" dirty="0">
                <a:latin typeface="Helvetica Neue" panose="02000503000000020004"/>
              </a:rPr>
              <a:t>$120.8 million one-time for full implementation in 2023-24 </a:t>
            </a:r>
          </a:p>
          <a:p>
            <a:pPr lvl="1">
              <a:lnSpc>
                <a:spcPct val="100000"/>
              </a:lnSpc>
            </a:pPr>
            <a:r>
              <a:rPr lang="en-US" sz="2000" dirty="0">
                <a:latin typeface="Helvetica Neue" panose="02000503000000020004"/>
              </a:rPr>
              <a:t>$179.4 million ongoing for full implementation in 2024-25</a:t>
            </a:r>
            <a:endParaRPr lang="en-US" dirty="0">
              <a:latin typeface="Helvetica Neue" panose="02000503000000020004"/>
            </a:endParaRPr>
          </a:p>
          <a:p>
            <a:pPr>
              <a:lnSpc>
                <a:spcPct val="100000"/>
              </a:lnSpc>
            </a:pPr>
            <a:r>
              <a:rPr lang="en-US" sz="2400" dirty="0">
                <a:latin typeface="Helvetica Neue" panose="02000503000000020004"/>
              </a:rPr>
              <a:t>Policy Changes</a:t>
            </a:r>
          </a:p>
          <a:p>
            <a:pPr lvl="1">
              <a:lnSpc>
                <a:spcPct val="100000"/>
              </a:lnSpc>
            </a:pPr>
            <a:r>
              <a:rPr lang="en-US" sz="2000" dirty="0">
                <a:latin typeface="Helvetica Neue" panose="02000503000000020004"/>
              </a:rPr>
              <a:t>For 2021 Kitchen Infrastructure and Training (KIT) funding, extends the date by which LEAs must report to CDE how the funding was used to no later than June 30, 2025 (1-year extension)</a:t>
            </a:r>
          </a:p>
          <a:p>
            <a:pPr lvl="1">
              <a:lnSpc>
                <a:spcPct val="100000"/>
              </a:lnSpc>
            </a:pPr>
            <a:r>
              <a:rPr lang="en-US" sz="2000" dirty="0">
                <a:latin typeface="Helvetica Neue" panose="02000503000000020004"/>
              </a:rPr>
              <a:t>Only requires an LEA to enroll in a federal provision (ex. Community Eligibility Provision (CEP), Provision 2) if the LEA has an Identified Student Percentage of at least 40%</a:t>
            </a:r>
          </a:p>
          <a:p>
            <a:pPr lvl="1">
              <a:lnSpc>
                <a:spcPct val="100000"/>
              </a:lnSpc>
            </a:pPr>
            <a:r>
              <a:rPr lang="en-US" sz="2000" dirty="0">
                <a:latin typeface="Helvetica Neue" panose="02000503000000020004"/>
              </a:rPr>
              <a:t>As a condition of receiving school nutrition funding, requires LEAs to conduct direct certification matching through CALPADS on a monthly basis (instead of quarterly)</a:t>
            </a:r>
          </a:p>
          <a:p>
            <a:pPr lvl="1">
              <a:lnSpc>
                <a:spcPct val="100000"/>
              </a:lnSpc>
            </a:pPr>
            <a:r>
              <a:rPr lang="en-US" sz="2000" dirty="0">
                <a:latin typeface="Helvetica Neue" panose="02000503000000020004"/>
              </a:rPr>
              <a:t>Requires CDE to develop an electronic pupil benefit form that meets the federal requirements to determine eligibility for federal meal programs by November 1, 2025</a:t>
            </a:r>
            <a:endParaRPr lang="en-US" sz="2400" dirty="0">
              <a:latin typeface="Helvetica Neue" panose="02000503000000020004"/>
            </a:endParaRPr>
          </a:p>
        </p:txBody>
      </p:sp>
    </p:spTree>
    <p:extLst>
      <p:ext uri="{BB962C8B-B14F-4D97-AF65-F5344CB8AC3E}">
        <p14:creationId xmlns:p14="http://schemas.microsoft.com/office/powerpoint/2010/main" val="163999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523760" y="848844"/>
            <a:ext cx="11144480" cy="976781"/>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Attendance Recovery Programs (ARP)</a:t>
            </a: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162046" y="1730325"/>
            <a:ext cx="11855783" cy="4888684"/>
          </a:xfrm>
        </p:spPr>
        <p:txBody>
          <a:bodyPr>
            <a:normAutofit fontScale="92500" lnSpcReduction="20000"/>
          </a:bodyPr>
          <a:lstStyle/>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Beginning July 1, 2025, authorizes an LEA to operate an ARP to allow pupils to make up lost attendance for both funding and accountability purposes</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Excludes students served in </a:t>
            </a:r>
            <a:r>
              <a:rPr lang="en-US" dirty="0" err="1">
                <a:latin typeface="Helvetica Neue" panose="02000503000000020004" pitchFamily="2" charset="0"/>
                <a:ea typeface="Helvetica Neue" panose="02000503000000020004" pitchFamily="2" charset="0"/>
                <a:cs typeface="Helvetica Neue" panose="02000503000000020004" pitchFamily="2" charset="0"/>
              </a:rPr>
              <a:t>nonclassroom</a:t>
            </a:r>
            <a:r>
              <a:rPr lang="en-US" dirty="0">
                <a:latin typeface="Helvetica Neue" panose="02000503000000020004" pitchFamily="2" charset="0"/>
                <a:ea typeface="Helvetica Neue" panose="02000503000000020004" pitchFamily="2" charset="0"/>
                <a:cs typeface="Helvetica Neue" panose="02000503000000020004" pitchFamily="2" charset="0"/>
              </a:rPr>
              <a:t>-based (NCB) programs, including NCB charters and long-term independent study</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Student participation in an ARP must be voluntary</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Students must be under the “immediate supervision and control” of a certificated employee of the LEA</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Attendance must be maintained and reported separately from regular school day attendance</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Class-sizes and </a:t>
            </a:r>
            <a:r>
              <a:rPr lang="en-US">
                <a:latin typeface="Helvetica Neue" panose="02000503000000020004" pitchFamily="2" charset="0"/>
                <a:ea typeface="Helvetica Neue" panose="02000503000000020004" pitchFamily="2" charset="0"/>
                <a:cs typeface="Helvetica Neue" panose="02000503000000020004" pitchFamily="2" charset="0"/>
              </a:rPr>
              <a:t>pupil-to-teacher ratios </a:t>
            </a:r>
            <a:r>
              <a:rPr lang="en-US" dirty="0">
                <a:latin typeface="Helvetica Neue" panose="02000503000000020004" pitchFamily="2" charset="0"/>
                <a:ea typeface="Helvetica Neue" panose="02000503000000020004" pitchFamily="2" charset="0"/>
                <a:cs typeface="Helvetica Neue" panose="02000503000000020004" pitchFamily="2" charset="0"/>
              </a:rPr>
              <a:t>cannot exceed 20 to 1, or 10 to 1 for TK/K programs</a:t>
            </a: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15</a:t>
            </a:fld>
            <a:endParaRPr lang="en-US"/>
          </a:p>
        </p:txBody>
      </p:sp>
    </p:spTree>
    <p:extLst>
      <p:ext uri="{BB962C8B-B14F-4D97-AF65-F5344CB8AC3E}">
        <p14:creationId xmlns:p14="http://schemas.microsoft.com/office/powerpoint/2010/main" val="212821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523760" y="848845"/>
            <a:ext cx="11144480" cy="868628"/>
          </a:xfrm>
        </p:spPr>
        <p:txBody>
          <a:bodyPr>
            <a:normAutofit fontScale="90000"/>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Attendance Recovery Programs (ARP), cont.</a:t>
            </a: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231494" y="1762900"/>
            <a:ext cx="11805019" cy="4827789"/>
          </a:xfrm>
        </p:spPr>
        <p:txBody>
          <a:bodyPr>
            <a:normAutofit/>
          </a:bodyPr>
          <a:lstStyle/>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Attendance through an ARP can be generated in </a:t>
            </a:r>
            <a:r>
              <a:rPr lang="en-US" u="sng" dirty="0">
                <a:latin typeface="Helvetica Neue" panose="02000503000000020004" pitchFamily="2" charset="0"/>
                <a:ea typeface="Helvetica Neue" panose="02000503000000020004" pitchFamily="2" charset="0"/>
                <a:cs typeface="Helvetica Neue" panose="02000503000000020004" pitchFamily="2" charset="0"/>
              </a:rPr>
              <a:t>one-hour increments</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Allows a pupil to be credited with the </a:t>
            </a:r>
            <a:r>
              <a:rPr lang="en-US" u="sng" dirty="0">
                <a:latin typeface="Helvetica Neue" panose="02000503000000020004" pitchFamily="2" charset="0"/>
                <a:ea typeface="Helvetica Neue" panose="02000503000000020004" pitchFamily="2" charset="0"/>
                <a:cs typeface="Helvetica Neue" panose="02000503000000020004" pitchFamily="2" charset="0"/>
              </a:rPr>
              <a:t>lesser of 10 days of attendance or the number of absences the pupil accrued in that school year</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May be offered before/after school, on weekends, or during intersessional periods</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Specifies ELO-P dollars can be used to support an ARP, if the ARP is operated by the LEA in conjunction with, and on same </a:t>
            </a:r>
            <a:r>
              <a:rPr lang="en-US" dirty="0" err="1">
                <a:latin typeface="Helvetica Neue" panose="02000503000000020004" pitchFamily="2" charset="0"/>
                <a:ea typeface="Helvetica Neue" panose="02000503000000020004" pitchFamily="2" charset="0"/>
                <a:cs typeface="Helvetica Neue" panose="02000503000000020004" pitchFamily="2" charset="0"/>
              </a:rPr>
              <a:t>schoolsite</a:t>
            </a:r>
            <a:r>
              <a:rPr lang="en-US" dirty="0">
                <a:latin typeface="Helvetica Neue" panose="02000503000000020004" pitchFamily="2" charset="0"/>
                <a:ea typeface="Helvetica Neue" panose="02000503000000020004" pitchFamily="2" charset="0"/>
                <a:cs typeface="Helvetica Neue" panose="02000503000000020004" pitchFamily="2" charset="0"/>
              </a:rPr>
              <a:t> as, its ELO-P program</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Requires an LEA, if it offers an ARP, to offer access through the school year and at least once during each term</a:t>
            </a:r>
          </a:p>
          <a:p>
            <a:pPr>
              <a:lnSpc>
                <a:spcPct val="110000"/>
              </a:lnSpc>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16</a:t>
            </a:fld>
            <a:endParaRPr lang="en-US"/>
          </a:p>
        </p:txBody>
      </p:sp>
    </p:spTree>
    <p:extLst>
      <p:ext uri="{BB962C8B-B14F-4D97-AF65-F5344CB8AC3E}">
        <p14:creationId xmlns:p14="http://schemas.microsoft.com/office/powerpoint/2010/main" val="242065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523760" y="831518"/>
            <a:ext cx="11144480" cy="976781"/>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Changes to School Safety Plans</a:t>
            </a: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267155" y="1716859"/>
            <a:ext cx="11657690" cy="4993957"/>
          </a:xfrm>
        </p:spPr>
        <p:txBody>
          <a:bodyPr>
            <a:normAutofit fontScale="92500"/>
          </a:bodyPr>
          <a:lstStyle/>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Beginning July 1, 2025, requires an LEA’s comprehensive school safety plan to include an Instructional Continuity Plan (ICP)</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ICP must include both of the following:</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Procedures for pupil engagement, as soon as practicable but </a:t>
            </a:r>
            <a:r>
              <a:rPr lang="en-US" u="sng" dirty="0">
                <a:latin typeface="Helvetica Neue" panose="02000503000000020004" pitchFamily="2" charset="0"/>
                <a:ea typeface="Helvetica Neue" panose="02000503000000020004" pitchFamily="2" charset="0"/>
                <a:cs typeface="Helvetica Neue" panose="02000503000000020004" pitchFamily="2" charset="0"/>
              </a:rPr>
              <a:t>no later than 5 calendar days following the emergency</a:t>
            </a:r>
            <a:r>
              <a:rPr lang="en-US" dirty="0">
                <a:latin typeface="Helvetica Neue" panose="02000503000000020004" pitchFamily="2" charset="0"/>
                <a:ea typeface="Helvetica Neue" panose="02000503000000020004" pitchFamily="2" charset="0"/>
                <a:cs typeface="Helvetica Neue" panose="02000503000000020004" pitchFamily="2" charset="0"/>
              </a:rPr>
              <a:t>, including:</a:t>
            </a:r>
          </a:p>
          <a:p>
            <a:pPr lvl="2">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Establishing two-way communications with pupils and their families</a:t>
            </a:r>
          </a:p>
          <a:p>
            <a:pPr lvl="2">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Providing supports for pupils’ social-emotional, mental health, and academic needs</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Plan to provide access to instruction (in-person or remote) as soon as practicable but </a:t>
            </a:r>
            <a:r>
              <a:rPr lang="en-US" u="sng" dirty="0">
                <a:latin typeface="Helvetica Neue" panose="02000503000000020004" pitchFamily="2" charset="0"/>
                <a:ea typeface="Helvetica Neue" panose="02000503000000020004" pitchFamily="2" charset="0"/>
                <a:cs typeface="Helvetica Neue" panose="02000503000000020004" pitchFamily="2" charset="0"/>
              </a:rPr>
              <a:t>no later than 10 instructional days following the emergency</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lvl="2">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May include support to pupils/families to enroll in or be temporarily reassigned to another LEA.</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Requires CDE, by March 1, 2025, to develop and post guidance on ICPs</a:t>
            </a: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17</a:t>
            </a:fld>
            <a:endParaRPr lang="en-US"/>
          </a:p>
        </p:txBody>
      </p:sp>
    </p:spTree>
    <p:extLst>
      <p:ext uri="{BB962C8B-B14F-4D97-AF65-F5344CB8AC3E}">
        <p14:creationId xmlns:p14="http://schemas.microsoft.com/office/powerpoint/2010/main" val="4084291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523760" y="848844"/>
            <a:ext cx="11144480" cy="976781"/>
          </a:xfrm>
        </p:spPr>
        <p:txBody>
          <a:bodyPr>
            <a:norm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J-13A Waiver </a:t>
            </a: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127592" y="1658561"/>
            <a:ext cx="11926756" cy="4834449"/>
          </a:xfrm>
        </p:spPr>
        <p:txBody>
          <a:bodyPr>
            <a:normAutofit/>
          </a:bodyPr>
          <a:lstStyle/>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For waivers submitted after September 1, 2021 but on or before June 30, 2025, LEAs must certify it has a plan to offer independent study to any pupil impacted by the event within 10 instructional days</a:t>
            </a:r>
          </a:p>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For events occurring after July 1, 2025, LEAs must certify the following:</a:t>
            </a:r>
          </a:p>
          <a:p>
            <a:pPr lvl="1">
              <a:lnSpc>
                <a:spcPct val="120000"/>
              </a:lnSpc>
            </a:pPr>
            <a:r>
              <a:rPr lang="en-US" sz="2000" dirty="0">
                <a:latin typeface="Helvetica Neue" panose="02000503000000020004" pitchFamily="2" charset="0"/>
                <a:ea typeface="Helvetica Neue" panose="02000503000000020004" pitchFamily="2" charset="0"/>
                <a:cs typeface="Helvetica Neue" panose="02000503000000020004" pitchFamily="2" charset="0"/>
              </a:rPr>
              <a:t>It has a local governing board adopted comprehensive school safety plan in place that includes an instructional continuity plan</a:t>
            </a:r>
          </a:p>
          <a:p>
            <a:pPr lvl="1">
              <a:lnSpc>
                <a:spcPct val="120000"/>
              </a:lnSpc>
            </a:pPr>
            <a:r>
              <a:rPr lang="en-US" sz="2000" dirty="0">
                <a:latin typeface="Helvetica Neue" panose="02000503000000020004" pitchFamily="2" charset="0"/>
                <a:ea typeface="Helvetica Neue" panose="02000503000000020004" pitchFamily="2" charset="0"/>
                <a:cs typeface="Helvetica Neue" panose="02000503000000020004" pitchFamily="2" charset="0"/>
              </a:rPr>
              <a:t>It has either offered pupil engagement and instruction consistent with the instructional continuity plan or, due to extenuating circumstance, it has not provided such pupil engagement and instruction, with a description of the circumstances that prevented it, and a description of what pupil engagement, services, and instruction it did provide to support pupils</a:t>
            </a: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18</a:t>
            </a:fld>
            <a:endParaRPr lang="en-US"/>
          </a:p>
        </p:txBody>
      </p:sp>
    </p:spTree>
    <p:extLst>
      <p:ext uri="{BB962C8B-B14F-4D97-AF65-F5344CB8AC3E}">
        <p14:creationId xmlns:p14="http://schemas.microsoft.com/office/powerpoint/2010/main" val="319807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523760" y="861137"/>
            <a:ext cx="11144480" cy="976781"/>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Independent Study</a:t>
            </a:r>
            <a:endParaRPr lang="en-US">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190006" y="1720352"/>
            <a:ext cx="11688486" cy="4742588"/>
          </a:xfrm>
        </p:spPr>
        <p:txBody>
          <a:bodyPr>
            <a:normAutofit fontScale="85000" lnSpcReduction="10000"/>
          </a:bodyPr>
          <a:lstStyle/>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Retains the LEA ability to offer “short-term independent study” indefinitely but:</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Redefines a short-term IS program as one that is 15-days or less</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Clarifies short-term IS agreements may be signed any time during the school year, but that it is the Legislature’s intent that parents be provided the agreement by the start of the school year</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Policy Changes:</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Clarifies pupil work product may include daily time value of time spent by pupil in asynchronous instruction, including work completed on an online/computer-based instructional activity, even if work-product is not produced, if the program documents pupil participation</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Requires an LEA to maintain documentation of each hour or fraction of an hour of both pupil work products and time pupil engaged in asynchronous instruction.</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Clarifies evidence of a pupil’s participation in synchronous instruction includes documentation that the pupil participated in an instructional period either visually or verbally.</a:t>
            </a: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19</a:t>
            </a:fld>
            <a:endParaRPr lang="en-US"/>
          </a:p>
        </p:txBody>
      </p:sp>
    </p:spTree>
    <p:extLst>
      <p:ext uri="{BB962C8B-B14F-4D97-AF65-F5344CB8AC3E}">
        <p14:creationId xmlns:p14="http://schemas.microsoft.com/office/powerpoint/2010/main" val="416852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550" y="1813612"/>
            <a:ext cx="5638800" cy="566739"/>
          </a:xfrm>
        </p:spPr>
        <p:txBody>
          <a:bodyPr>
            <a:normAutofit/>
          </a:bodyPr>
          <a:lstStyle/>
          <a:p>
            <a:pPr algn="ctr"/>
            <a:r>
              <a:rPr lang="en-US" sz="2400">
                <a:latin typeface="Helvetica Neue" panose="02000503000000020004" pitchFamily="2" charset="0"/>
                <a:ea typeface="Helvetica Neue" panose="02000503000000020004" pitchFamily="2" charset="0"/>
                <a:cs typeface="Helvetica Neue" panose="02000503000000020004" pitchFamily="2" charset="0"/>
              </a:rPr>
              <a:t>Workshops sponsored by:</a:t>
            </a:r>
          </a:p>
        </p:txBody>
      </p:sp>
      <p:pic>
        <p:nvPicPr>
          <p:cNvPr id="6" name="Picture 5" descr="Climatec---Logo---Dark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650" y="2902159"/>
            <a:ext cx="5854700" cy="1123147"/>
          </a:xfrm>
          <a:prstGeom prst="rect">
            <a:avLst/>
          </a:prstGeom>
        </p:spPr>
      </p:pic>
      <p:sp>
        <p:nvSpPr>
          <p:cNvPr id="7" name="Content Placeholder 2"/>
          <p:cNvSpPr txBox="1">
            <a:spLocks/>
          </p:cNvSpPr>
          <p:nvPr/>
        </p:nvSpPr>
        <p:spPr>
          <a:xfrm>
            <a:off x="1828800" y="2743200"/>
            <a:ext cx="8534400" cy="3733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en-US">
              <a:latin typeface="Helvetica"/>
              <a:cs typeface="Helvetica"/>
            </a:endParaRPr>
          </a:p>
          <a:p>
            <a:endParaRPr lang="en-US"/>
          </a:p>
        </p:txBody>
      </p:sp>
      <p:sp>
        <p:nvSpPr>
          <p:cNvPr id="4" name="Slide Number Placeholder 3">
            <a:extLst>
              <a:ext uri="{FF2B5EF4-FFF2-40B4-BE49-F238E27FC236}">
                <a16:creationId xmlns:a16="http://schemas.microsoft.com/office/drawing/2014/main" id="{74AFA55C-8DD2-0549-B614-2006887D4E5B}"/>
              </a:ext>
            </a:extLst>
          </p:cNvPr>
          <p:cNvSpPr>
            <a:spLocks noGrp="1"/>
          </p:cNvSpPr>
          <p:nvPr>
            <p:ph type="sldNum" sz="quarter" idx="12"/>
          </p:nvPr>
        </p:nvSpPr>
        <p:spPr/>
        <p:txBody>
          <a:bodyPr/>
          <a:lstStyle/>
          <a:p>
            <a:fld id="{8F70D422-000D-A241-BAFC-1DC3460337DE}" type="slidenum">
              <a:rPr lang="en-US" smtClean="0"/>
              <a:t>2</a:t>
            </a:fld>
            <a:endParaRPr lang="en-US"/>
          </a:p>
        </p:txBody>
      </p:sp>
    </p:spTree>
    <p:extLst>
      <p:ext uri="{BB962C8B-B14F-4D97-AF65-F5344CB8AC3E}">
        <p14:creationId xmlns:p14="http://schemas.microsoft.com/office/powerpoint/2010/main" val="2061638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523760" y="848844"/>
            <a:ext cx="11144480" cy="976781"/>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Youth Behavioral Health</a:t>
            </a: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127592" y="1710813"/>
            <a:ext cx="11926756" cy="4834449"/>
          </a:xfrm>
        </p:spPr>
        <p:txBody>
          <a:bodyPr>
            <a:normAutofit/>
          </a:bodyPr>
          <a:lstStyle/>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Requires CDE to develop model referral protocols for addressing pupil behavioral health concerns by January 1, 2025 </a:t>
            </a:r>
          </a:p>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Requires LEAs to certify that on or before July 1, 2029, 100% of its certificated employees and 40% of its classified employees who have direct contact with pupils in grades 7-12 have received at least one training</a:t>
            </a:r>
          </a:p>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By January 31, 2026, governing boards must adopt a policy on referral protocols for addressing pupil behavioral health concerns in grades 7-12</a:t>
            </a:r>
          </a:p>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Legislature states intent to provide $35 million for this purpose in 2025-26</a:t>
            </a:r>
          </a:p>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More information on training and board policy in the Appendix</a:t>
            </a:r>
          </a:p>
          <a:p>
            <a:pPr>
              <a:lnSpc>
                <a:spcPct val="120000"/>
              </a:lnSpc>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20</a:t>
            </a:fld>
            <a:endParaRPr lang="en-US"/>
          </a:p>
        </p:txBody>
      </p:sp>
    </p:spTree>
    <p:extLst>
      <p:ext uri="{BB962C8B-B14F-4D97-AF65-F5344CB8AC3E}">
        <p14:creationId xmlns:p14="http://schemas.microsoft.com/office/powerpoint/2010/main" val="224934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79ED-BE69-DB0A-2D61-A1758C0101F4}"/>
              </a:ext>
            </a:extLst>
          </p:cNvPr>
          <p:cNvSpPr>
            <a:spLocks noGrp="1"/>
          </p:cNvSpPr>
          <p:nvPr>
            <p:ph type="title"/>
          </p:nvPr>
        </p:nvSpPr>
        <p:spPr>
          <a:xfrm>
            <a:off x="0" y="974725"/>
            <a:ext cx="12192000" cy="761546"/>
          </a:xfrm>
        </p:spPr>
        <p:txBody>
          <a:bodyPr>
            <a:normAutofit/>
          </a:bodyPr>
          <a:lstStyle/>
          <a:p>
            <a:pPr algn="ctr"/>
            <a:r>
              <a:rPr lang="en-US" sz="3600">
                <a:latin typeface="Helvetica Neue" panose="02000503000000020004" pitchFamily="2" charset="0"/>
                <a:ea typeface="Helvetica Neue" panose="02000503000000020004" pitchFamily="2" charset="0"/>
                <a:cs typeface="Helvetica Neue" panose="02000503000000020004" pitchFamily="2" charset="0"/>
              </a:rPr>
              <a:t>Learning Recovery Emergency (LRE) Block Grant</a:t>
            </a:r>
          </a:p>
        </p:txBody>
      </p:sp>
      <p:sp>
        <p:nvSpPr>
          <p:cNvPr id="3" name="Content Placeholder 2">
            <a:extLst>
              <a:ext uri="{FF2B5EF4-FFF2-40B4-BE49-F238E27FC236}">
                <a16:creationId xmlns:a16="http://schemas.microsoft.com/office/drawing/2014/main" id="{0C7E3A91-9B20-5B5A-8790-3E6D6DC4C75D}"/>
              </a:ext>
            </a:extLst>
          </p:cNvPr>
          <p:cNvSpPr>
            <a:spLocks noGrp="1"/>
          </p:cNvSpPr>
          <p:nvPr>
            <p:ph idx="1"/>
          </p:nvPr>
        </p:nvSpPr>
        <p:spPr>
          <a:xfrm>
            <a:off x="127000" y="1835606"/>
            <a:ext cx="11974461" cy="4709656"/>
          </a:xfrm>
        </p:spPr>
        <p:txBody>
          <a:bodyPr vert="horz" lIns="91440" tIns="45720" rIns="91440" bIns="45720" rtlCol="0" anchor="t">
            <a:normAutofit lnSpcReduction="10000"/>
          </a:bodyPr>
          <a:lstStyle/>
          <a:p>
            <a:pPr>
              <a:lnSpc>
                <a:spcPct val="120000"/>
              </a:lnSpc>
              <a:buFont typeface="Arial"/>
              <a:buChar cha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Adds new reporting requirements for LEAs with unspent LRE funds </a:t>
            </a:r>
          </a:p>
          <a:p>
            <a:pPr>
              <a:lnSpc>
                <a:spcPct val="120000"/>
              </a:lnSpc>
              <a:buFont typeface="Arial"/>
              <a:buChar cha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Requires LEAs that receive LRE apportionments to develop a needs assessment regarding the use and expenditure of funds for the 2025-26, 2026-27 and 2027-28 school years that identifies students in the greatest need of learning recovery supports </a:t>
            </a:r>
          </a:p>
          <a:p>
            <a:pPr>
              <a:lnSpc>
                <a:spcPct val="120000"/>
              </a:lnSpc>
              <a:buFont typeface="Arial"/>
              <a:buChar cha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LRE funds must be reported as part of an LEAs LCAP from 2025-26 through 2027-28 school years and actions in LCAP must be tied to needs assessment</a:t>
            </a:r>
          </a:p>
          <a:p>
            <a:pPr>
              <a:lnSpc>
                <a:spcPct val="120000"/>
              </a:lnSpc>
              <a:buFont typeface="Arial"/>
              <a:buChar cha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Adds professional development on Math and ELA/ELD Frameworks as allowable uses</a:t>
            </a:r>
          </a:p>
          <a:p>
            <a:pPr>
              <a:lnSpc>
                <a:spcPct val="120000"/>
              </a:lnSpc>
              <a:buFont typeface="Arial"/>
              <a:buChar cha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More information in the Appendix</a:t>
            </a: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endParaRPr lang="en-US" altLang="en-US" b="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A1CD65CC-5A74-906A-F48E-EF09915BE403}"/>
              </a:ext>
            </a:extLst>
          </p:cNvPr>
          <p:cNvSpPr>
            <a:spLocks noGrp="1"/>
          </p:cNvSpPr>
          <p:nvPr>
            <p:ph type="sldNum" sz="quarter" idx="12"/>
          </p:nvPr>
        </p:nvSpPr>
        <p:spPr/>
        <p:txBody>
          <a:bodyPr/>
          <a:lstStyle/>
          <a:p>
            <a:fld id="{8F70D422-000D-A241-BAFC-1DC3460337DE}" type="slidenum">
              <a:rPr lang="en-US" smtClean="0">
                <a:latin typeface="Helvetica Neue" panose="02000503000000020004" pitchFamily="2" charset="0"/>
                <a:ea typeface="Helvetica Neue" panose="02000503000000020004" pitchFamily="2" charset="0"/>
                <a:cs typeface="Helvetica Neue" panose="02000503000000020004" pitchFamily="2" charset="0"/>
              </a:rPr>
              <a:pPr/>
              <a:t>21</a:t>
            </a:fld>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page107image2403560816">
            <a:extLst>
              <a:ext uri="{FF2B5EF4-FFF2-40B4-BE49-F238E27FC236}">
                <a16:creationId xmlns:a16="http://schemas.microsoft.com/office/drawing/2014/main" id="{7889DA4A-0F55-A30E-D5C4-31ED4999E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6032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07image2440452736">
            <a:extLst>
              <a:ext uri="{FF2B5EF4-FFF2-40B4-BE49-F238E27FC236}">
                <a16:creationId xmlns:a16="http://schemas.microsoft.com/office/drawing/2014/main" id="{AABF03EF-2BE1-A1E8-3A39-4E584C486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533400"/>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07image2403560816">
            <a:extLst>
              <a:ext uri="{FF2B5EF4-FFF2-40B4-BE49-F238E27FC236}">
                <a16:creationId xmlns:a16="http://schemas.microsoft.com/office/drawing/2014/main" id="{7D74B02B-F363-71FB-DFDF-5517C4F27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9207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07image2440452736">
            <a:extLst>
              <a:ext uri="{FF2B5EF4-FFF2-40B4-BE49-F238E27FC236}">
                <a16:creationId xmlns:a16="http://schemas.microsoft.com/office/drawing/2014/main" id="{A441C833-7439-0CC0-28EB-20B02D361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685800"/>
            <a:ext cx="61722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2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907025" y="1040063"/>
            <a:ext cx="10515600" cy="851320"/>
          </a:xfrm>
        </p:spPr>
        <p:txBody>
          <a:bodyPr>
            <a:normAutofit/>
          </a:bodyPr>
          <a:lstStyle/>
          <a:p>
            <a:pPr algn="ctr"/>
            <a:r>
              <a:rPr lang="en-US">
                <a:latin typeface="Helvetica Neue" panose="02000503000000020004"/>
              </a:rPr>
              <a:t>Transitional Kindergarten (TK)</a:t>
            </a:r>
            <a:endParaRPr lang="en-US">
              <a:solidFill>
                <a:srgbClr val="FF0000"/>
              </a:solidFill>
              <a:latin typeface="Helvetica Neue" panose="02000503000000020004"/>
            </a:endParaRP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A141642-CF1D-4210-BD58-6AF009005C30}"/>
              </a:ext>
            </a:extLst>
          </p:cNvPr>
          <p:cNvSpPr>
            <a:spLocks noGrp="1"/>
          </p:cNvSpPr>
          <p:nvPr>
            <p:ph idx="1"/>
          </p:nvPr>
        </p:nvSpPr>
        <p:spPr>
          <a:xfrm>
            <a:off x="137651" y="1891383"/>
            <a:ext cx="12054349" cy="4836441"/>
          </a:xfrm>
        </p:spPr>
        <p:txBody>
          <a:bodyPr vert="horz" lIns="91440" tIns="45720" rIns="91440" bIns="45720" rtlCol="0" anchor="t">
            <a:noAutofit/>
          </a:bodyPr>
          <a:lstStyle/>
          <a:p>
            <a:pPr>
              <a:lnSpc>
                <a:spcPct val="120000"/>
              </a:lnSpc>
              <a:spcBef>
                <a:spcPts val="500"/>
              </a:spcBef>
            </a:pPr>
            <a:r>
              <a:rPr lang="en-US" sz="2600" dirty="0">
                <a:latin typeface="Helvetica Neue"/>
                <a:ea typeface="Helvetica Neue" panose="02000503000000020004" pitchFamily="2" charset="0"/>
                <a:cs typeface="Helvetica Neue" panose="02000503000000020004" pitchFamily="2" charset="0"/>
              </a:rPr>
              <a:t>TK expansion continues on schedule – LEAs</a:t>
            </a:r>
            <a:r>
              <a:rPr lang="en-US" sz="2600" dirty="0">
                <a:solidFill>
                  <a:srgbClr val="000000"/>
                </a:solidFill>
                <a:latin typeface="Helvetica Neue"/>
              </a:rPr>
              <a:t> required to offer TK to all children turning five between September 2 and June 2 beginning in 2024-25 </a:t>
            </a:r>
          </a:p>
          <a:p>
            <a:pPr>
              <a:lnSpc>
                <a:spcPct val="120000"/>
              </a:lnSpc>
              <a:spcBef>
                <a:spcPts val="500"/>
              </a:spcBef>
            </a:pPr>
            <a:r>
              <a:rPr lang="en-US" sz="2600" dirty="0">
                <a:solidFill>
                  <a:srgbClr val="000000"/>
                </a:solidFill>
                <a:latin typeface="Helvetica Neue"/>
              </a:rPr>
              <a:t>$526 million in 2024-25 for estimated TK ADA expansion to reflect two additional months of eligibility (April 2 to June 2) – Prop 98 will continue to be </a:t>
            </a:r>
            <a:r>
              <a:rPr lang="en-US" sz="2600" dirty="0" err="1">
                <a:solidFill>
                  <a:srgbClr val="000000"/>
                </a:solidFill>
                <a:latin typeface="Helvetica Neue"/>
              </a:rPr>
              <a:t>rebenched</a:t>
            </a:r>
            <a:r>
              <a:rPr lang="en-US" sz="2600" dirty="0">
                <a:solidFill>
                  <a:srgbClr val="000000"/>
                </a:solidFill>
                <a:latin typeface="Helvetica Neue"/>
              </a:rPr>
              <a:t> to cover increased TK ADA</a:t>
            </a:r>
          </a:p>
          <a:p>
            <a:pPr>
              <a:lnSpc>
                <a:spcPct val="120000"/>
              </a:lnSpc>
              <a:spcBef>
                <a:spcPts val="500"/>
              </a:spcBef>
            </a:pPr>
            <a:r>
              <a:rPr lang="en-US" sz="2600" dirty="0">
                <a:latin typeface="Helvetica Neue"/>
              </a:rPr>
              <a:t>Total of $514 million in 2024-25 for additional staff in TK classrooms </a:t>
            </a:r>
          </a:p>
          <a:p>
            <a:pPr>
              <a:lnSpc>
                <a:spcPct val="120000"/>
              </a:lnSpc>
              <a:spcBef>
                <a:spcPts val="500"/>
              </a:spcBef>
            </a:pPr>
            <a:r>
              <a:rPr lang="en-US" sz="2600" dirty="0">
                <a:latin typeface="Helvetica Neue"/>
                <a:ea typeface="Helvetica Neue" panose="02000503000000020004" pitchFamily="2" charset="0"/>
                <a:cs typeface="Helvetica Neue" panose="02000503000000020004" pitchFamily="2" charset="0"/>
              </a:rPr>
              <a:t>Challenges remain for Community Funded Districts </a:t>
            </a:r>
          </a:p>
          <a:p>
            <a:pPr>
              <a:lnSpc>
                <a:spcPct val="120000"/>
              </a:lnSpc>
              <a:spcBef>
                <a:spcPts val="500"/>
              </a:spcBef>
            </a:pPr>
            <a:r>
              <a:rPr lang="en-US" sz="2600" dirty="0">
                <a:latin typeface="Helvetica Neue"/>
                <a:ea typeface="Helvetica Neue" panose="02000503000000020004" pitchFamily="2" charset="0"/>
                <a:cs typeface="Helvetica Neue" panose="02000503000000020004" pitchFamily="2" charset="0"/>
              </a:rPr>
              <a:t>Early enrollment requirements (class size, ratios, credentialing)</a:t>
            </a:r>
            <a:endParaRPr lang="en-US" sz="26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5990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122902" y="1251795"/>
            <a:ext cx="11946193" cy="776368"/>
          </a:xfrm>
        </p:spPr>
        <p:txBody>
          <a:bodyPr>
            <a:noAutofit/>
          </a:bodyPr>
          <a:lstStyle/>
          <a:p>
            <a:pPr algn="ctr"/>
            <a:r>
              <a:rPr lang="en-US" sz="3800">
                <a:latin typeface="Helvetica Neue" panose="02000503000000020004"/>
              </a:rPr>
              <a:t>Early Learning and California State Preschool (CSPP)</a:t>
            </a:r>
            <a:br>
              <a:rPr lang="en-US" sz="3800">
                <a:latin typeface="Helvetica Neue" panose="02000503000000020004"/>
              </a:rPr>
            </a:br>
            <a:endParaRPr lang="en-US" sz="3800">
              <a:latin typeface="Helvetica Neue" panose="02000503000000020004"/>
            </a:endParaRP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122902" y="1880391"/>
            <a:ext cx="11741149" cy="4272986"/>
          </a:xfrm>
        </p:spPr>
        <p:txBody>
          <a:bodyPr vert="horz" lIns="91440" tIns="45720" rIns="91440" bIns="45720" rtlCol="0" anchor="t">
            <a:noAutofit/>
          </a:bodyPr>
          <a:lstStyle/>
          <a:p>
            <a:pPr>
              <a:lnSpc>
                <a:spcPct val="100000"/>
              </a:lnSpc>
            </a:pPr>
            <a:r>
              <a:rPr lang="en-US" dirty="0">
                <a:latin typeface="Helvetica Neue" panose="02000503000000020004"/>
              </a:rPr>
              <a:t>Maintains $100 million for the Inclusive Early Education Expansion Program </a:t>
            </a:r>
          </a:p>
          <a:p>
            <a:pPr lvl="1">
              <a:lnSpc>
                <a:spcPct val="100000"/>
              </a:lnSpc>
            </a:pPr>
            <a:r>
              <a:rPr lang="en-US" dirty="0">
                <a:latin typeface="Helvetica Neue" panose="02000503000000020004"/>
              </a:rPr>
              <a:t>$50 million for grant awards, $50 million for state activities</a:t>
            </a:r>
          </a:p>
          <a:p>
            <a:pPr lvl="1">
              <a:lnSpc>
                <a:spcPct val="100000"/>
              </a:lnSpc>
            </a:pPr>
            <a:r>
              <a:rPr lang="en-US" dirty="0">
                <a:latin typeface="Helvetica Neue" panose="02000503000000020004"/>
              </a:rPr>
              <a:t>May Revision proposed to sweep full $250 million for ZEV school buses</a:t>
            </a:r>
          </a:p>
          <a:p>
            <a:pPr>
              <a:lnSpc>
                <a:spcPct val="100000"/>
              </a:lnSpc>
            </a:pPr>
            <a:r>
              <a:rPr lang="en-US" dirty="0">
                <a:latin typeface="Helvetica Neue" panose="02000503000000020004"/>
              </a:rPr>
              <a:t>Repeals requirement for CSPPs to serve 7.5% students with disabilities beginning July 1, 2025, and 10% students with disabilities starting July 1, 2026 </a:t>
            </a:r>
          </a:p>
          <a:p>
            <a:pPr lvl="1">
              <a:lnSpc>
                <a:spcPct val="100000"/>
              </a:lnSpc>
            </a:pPr>
            <a:r>
              <a:rPr lang="en-US" dirty="0">
                <a:latin typeface="Helvetica Neue" panose="02000503000000020004"/>
              </a:rPr>
              <a:t>Requirement to serve 5% students with disabilities remains in effect</a:t>
            </a:r>
          </a:p>
        </p:txBody>
      </p:sp>
    </p:spTree>
    <p:extLst>
      <p:ext uri="{BB962C8B-B14F-4D97-AF65-F5344CB8AC3E}">
        <p14:creationId xmlns:p14="http://schemas.microsoft.com/office/powerpoint/2010/main" val="3975187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79ED-BE69-DB0A-2D61-A1758C0101F4}"/>
              </a:ext>
            </a:extLst>
          </p:cNvPr>
          <p:cNvSpPr>
            <a:spLocks noGrp="1"/>
          </p:cNvSpPr>
          <p:nvPr>
            <p:ph type="title"/>
          </p:nvPr>
        </p:nvSpPr>
        <p:spPr>
          <a:xfrm>
            <a:off x="838200" y="921075"/>
            <a:ext cx="10515600" cy="761546"/>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ELO-P</a:t>
            </a:r>
          </a:p>
        </p:txBody>
      </p:sp>
      <p:sp>
        <p:nvSpPr>
          <p:cNvPr id="3" name="Content Placeholder 2">
            <a:extLst>
              <a:ext uri="{FF2B5EF4-FFF2-40B4-BE49-F238E27FC236}">
                <a16:creationId xmlns:a16="http://schemas.microsoft.com/office/drawing/2014/main" id="{0C7E3A91-9B20-5B5A-8790-3E6D6DC4C75D}"/>
              </a:ext>
            </a:extLst>
          </p:cNvPr>
          <p:cNvSpPr>
            <a:spLocks noGrp="1"/>
          </p:cNvSpPr>
          <p:nvPr>
            <p:ph idx="1"/>
          </p:nvPr>
        </p:nvSpPr>
        <p:spPr>
          <a:xfrm>
            <a:off x="127000" y="1735930"/>
            <a:ext cx="12065000" cy="4709656"/>
          </a:xfrm>
        </p:spPr>
        <p:txBody>
          <a:bodyPr vert="horz" lIns="91440" tIns="45720" rIns="91440" bIns="45720" rtlCol="0" anchor="t">
            <a:normAutofit fontScale="85000" lnSpcReduction="20000"/>
          </a:bodyPr>
          <a:lstStyle/>
          <a:p>
            <a:pPr>
              <a:lnSpc>
                <a:spcPct val="120000"/>
              </a:lnSpc>
              <a:buFont typeface="Arial"/>
              <a:buChar char="•"/>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Beginning in 2025-26, requires LEAs to annually declare to CDE their intent to operate an Expanded Learning Opportunity Program </a:t>
            </a:r>
            <a:endParaRPr lang="en-US" altLang="en-US" b="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20000"/>
              </a:lnSpc>
            </a:pPr>
            <a:r>
              <a:rPr lang="en-US" altLang="en-US" b="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Requires unspent ELO-P funds from 2021-22 and 2022-23 that </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aren’t spent by September 30, 2024 to be returned to the state</a:t>
            </a:r>
          </a:p>
          <a:p>
            <a:pPr>
              <a:lnSpc>
                <a:spcPct val="120000"/>
              </a:lnSpc>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Moving forward, LEAs would have to return funds that are unspent by June 30 of the fiscal year following the appropriation (</a:t>
            </a:r>
            <a:r>
              <a:rPr lang="en-US" altLang="en-US" dirty="0" err="1">
                <a:latin typeface="Helvetica Neue" panose="02000503000000020004" pitchFamily="2" charset="0"/>
                <a:ea typeface="Helvetica Neue" panose="02000503000000020004" pitchFamily="2" charset="0"/>
                <a:cs typeface="Helvetica Neue" panose="02000503000000020004" pitchFamily="2" charset="0"/>
              </a:rPr>
              <a:t>eg.</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 unspent ELO-P funds from 2024-25 would be returned after June 30, 2026)</a:t>
            </a:r>
          </a:p>
          <a:p>
            <a:pPr>
              <a:lnSpc>
                <a:spcPct val="120000"/>
              </a:lnSpc>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In</a:t>
            </a:r>
            <a:r>
              <a:rPr lang="en-US" altLang="en-US" b="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2024-25, funds returned to the state will be used to stabilize Tier II rates up to $2,000/ADA</a:t>
            </a:r>
          </a:p>
          <a:p>
            <a:pPr>
              <a:lnSpc>
                <a:spcPct val="120000"/>
              </a:lnSpc>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Extends requirement by one year to June 30, 2025 that an ELO-P program operated by a third-party that holds a child care daycare facility license maintain its license</a:t>
            </a:r>
            <a:endParaRPr lang="en-US" altLang="en-US" b="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A1CD65CC-5A74-906A-F48E-EF09915BE403}"/>
              </a:ext>
            </a:extLst>
          </p:cNvPr>
          <p:cNvSpPr>
            <a:spLocks noGrp="1"/>
          </p:cNvSpPr>
          <p:nvPr>
            <p:ph type="sldNum" sz="quarter" idx="12"/>
          </p:nvPr>
        </p:nvSpPr>
        <p:spPr/>
        <p:txBody>
          <a:bodyPr/>
          <a:lstStyle/>
          <a:p>
            <a:fld id="{8F70D422-000D-A241-BAFC-1DC3460337DE}" type="slidenum">
              <a:rPr lang="en-US" smtClean="0">
                <a:latin typeface="Helvetica Neue" panose="02000503000000020004" pitchFamily="2" charset="0"/>
                <a:ea typeface="Helvetica Neue" panose="02000503000000020004" pitchFamily="2" charset="0"/>
                <a:cs typeface="Helvetica Neue" panose="02000503000000020004" pitchFamily="2" charset="0"/>
              </a:rPr>
              <a:pPr/>
              <a:t>24</a:t>
            </a:fld>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page107image2403560816">
            <a:extLst>
              <a:ext uri="{FF2B5EF4-FFF2-40B4-BE49-F238E27FC236}">
                <a16:creationId xmlns:a16="http://schemas.microsoft.com/office/drawing/2014/main" id="{7889DA4A-0F55-A30E-D5C4-31ED4999E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6032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07image2440452736">
            <a:extLst>
              <a:ext uri="{FF2B5EF4-FFF2-40B4-BE49-F238E27FC236}">
                <a16:creationId xmlns:a16="http://schemas.microsoft.com/office/drawing/2014/main" id="{AABF03EF-2BE1-A1E8-3A39-4E584C486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33400"/>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07image2403560816">
            <a:extLst>
              <a:ext uri="{FF2B5EF4-FFF2-40B4-BE49-F238E27FC236}">
                <a16:creationId xmlns:a16="http://schemas.microsoft.com/office/drawing/2014/main" id="{7D74B02B-F363-71FB-DFDF-5517C4F27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9207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07image2440452736">
            <a:extLst>
              <a:ext uri="{FF2B5EF4-FFF2-40B4-BE49-F238E27FC236}">
                <a16:creationId xmlns:a16="http://schemas.microsoft.com/office/drawing/2014/main" id="{A441C833-7439-0CC0-28EB-20B02D361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685800"/>
            <a:ext cx="61722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5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431607" y="945019"/>
            <a:ext cx="11222680" cy="776368"/>
          </a:xfrm>
        </p:spPr>
        <p:txBody>
          <a:bodyPr>
            <a:normAutofit/>
          </a:bodyPr>
          <a:lstStyle/>
          <a:p>
            <a:pPr algn="ctr"/>
            <a:r>
              <a:rPr lang="en-US" dirty="0">
                <a:latin typeface="Helvetica Neue" panose="02000503000000020004"/>
              </a:rPr>
              <a:t>School Facilities Bond</a:t>
            </a: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231494" y="1773639"/>
            <a:ext cx="11825523" cy="4843815"/>
          </a:xfrm>
        </p:spPr>
        <p:txBody>
          <a:bodyPr vert="horz" lIns="91440" tIns="45720" rIns="91440" bIns="45720" rtlCol="0" anchor="t">
            <a:noAutofit/>
          </a:bodyPr>
          <a:lstStyle/>
          <a:p>
            <a:pPr>
              <a:lnSpc>
                <a:spcPct val="100000"/>
              </a:lnSpc>
            </a:pPr>
            <a:r>
              <a:rPr lang="en-US" dirty="0">
                <a:effectLst/>
                <a:latin typeface="Helvetica Neue" panose="02000503000000020004" pitchFamily="2" charset="0"/>
                <a:ea typeface="Helvetica Neue" panose="02000503000000020004" pitchFamily="2" charset="0"/>
                <a:cs typeface="Helvetica Neue" panose="02000503000000020004" pitchFamily="2" charset="0"/>
              </a:rPr>
              <a:t>Prop 2 </a:t>
            </a:r>
            <a:r>
              <a:rPr lang="en-US" b="1" dirty="0">
                <a:latin typeface="Helvetica Neue" panose="02000503000000020004" pitchFamily="2" charset="0"/>
                <a:ea typeface="Helvetica Neue" panose="02000503000000020004" pitchFamily="2" charset="0"/>
                <a:cs typeface="Helvetica Neue" panose="02000503000000020004" pitchFamily="2" charset="0"/>
              </a:rPr>
              <a:t>-</a:t>
            </a:r>
            <a:r>
              <a:rPr lang="en-US" b="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dirty="0">
                <a:effectLst/>
                <a:latin typeface="Helvetica Neue" panose="02000503000000020004" pitchFamily="2" charset="0"/>
                <a:ea typeface="Helvetica Neue" panose="02000503000000020004" pitchFamily="2" charset="0"/>
                <a:cs typeface="Helvetica Neue" panose="02000503000000020004" pitchFamily="2" charset="0"/>
              </a:rPr>
              <a:t>$10 billion K-12 Schools and Local Community College Public Education Facilities Modernization, Repair, and Safety Bond Act</a:t>
            </a: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pPr>
            <a:r>
              <a:rPr lang="en-US" dirty="0">
                <a:latin typeface="Helvetica Neue" panose="02000503000000020004"/>
              </a:rPr>
              <a:t>$8.5 billion for K-12</a:t>
            </a:r>
          </a:p>
          <a:p>
            <a:pPr lvl="1">
              <a:lnSpc>
                <a:spcPct val="100000"/>
              </a:lnSpc>
            </a:pPr>
            <a:r>
              <a:rPr lang="en-US" dirty="0">
                <a:latin typeface="Helvetica Neue" panose="02000503000000020004"/>
              </a:rPr>
              <a:t>New Construction - $3.3 billion</a:t>
            </a:r>
          </a:p>
          <a:p>
            <a:pPr lvl="1">
              <a:lnSpc>
                <a:spcPct val="100000"/>
              </a:lnSpc>
            </a:pPr>
            <a:r>
              <a:rPr lang="en-US" sz="2400" dirty="0">
                <a:latin typeface="Helvetica Neue" panose="02000503000000020004"/>
              </a:rPr>
              <a:t>Modernization - $4 billion</a:t>
            </a:r>
          </a:p>
          <a:p>
            <a:pPr lvl="2">
              <a:lnSpc>
                <a:spcPct val="100000"/>
              </a:lnSpc>
            </a:pPr>
            <a:r>
              <a:rPr lang="en-US" sz="2400" dirty="0">
                <a:latin typeface="Helvetica Neue" panose="02000503000000020004"/>
              </a:rPr>
              <a:t>Lead in Water Testing and Remediation - $115 million</a:t>
            </a:r>
          </a:p>
          <a:p>
            <a:pPr lvl="1">
              <a:lnSpc>
                <a:spcPct val="100000"/>
              </a:lnSpc>
            </a:pPr>
            <a:r>
              <a:rPr lang="en-US" dirty="0">
                <a:latin typeface="Helvetica Neue" panose="02000503000000020004"/>
              </a:rPr>
              <a:t>Career Technical Education - $600 million</a:t>
            </a:r>
          </a:p>
          <a:p>
            <a:pPr lvl="1">
              <a:lnSpc>
                <a:spcPct val="100000"/>
              </a:lnSpc>
            </a:pPr>
            <a:r>
              <a:rPr lang="en-US" dirty="0">
                <a:latin typeface="Helvetica Neue" panose="02000503000000020004"/>
              </a:rPr>
              <a:t>Charter Schools - $600 million</a:t>
            </a:r>
          </a:p>
          <a:p>
            <a:pPr>
              <a:lnSpc>
                <a:spcPct val="100000"/>
              </a:lnSpc>
            </a:pPr>
            <a:r>
              <a:rPr lang="en-US" dirty="0">
                <a:latin typeface="Helvetica Neue" panose="02000503000000020004"/>
              </a:rPr>
              <a:t>$1.5 billion for Community Colleges </a:t>
            </a:r>
          </a:p>
          <a:p>
            <a:pPr lvl="3">
              <a:lnSpc>
                <a:spcPct val="100000"/>
              </a:lnSpc>
            </a:pPr>
            <a:endParaRPr lang="en-US" sz="1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p:txBody>
      </p:sp>
    </p:spTree>
    <p:extLst>
      <p:ext uri="{BB962C8B-B14F-4D97-AF65-F5344CB8AC3E}">
        <p14:creationId xmlns:p14="http://schemas.microsoft.com/office/powerpoint/2010/main" val="4207981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431607" y="890396"/>
            <a:ext cx="11222680" cy="776368"/>
          </a:xfrm>
        </p:spPr>
        <p:txBody>
          <a:bodyPr>
            <a:normAutofit/>
          </a:bodyPr>
          <a:lstStyle/>
          <a:p>
            <a:pPr algn="ctr"/>
            <a:r>
              <a:rPr lang="en-US" dirty="0">
                <a:latin typeface="Helvetica Neue" panose="02000503000000020004"/>
              </a:rPr>
              <a:t>School Facilities Bond, cont.  </a:t>
            </a: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231494" y="1603825"/>
            <a:ext cx="11786335" cy="4843815"/>
          </a:xfrm>
        </p:spPr>
        <p:txBody>
          <a:bodyPr vert="horz" lIns="91440" tIns="45720" rIns="91440" bIns="45720" rtlCol="0" anchor="t">
            <a:noAutofit/>
          </a:bodyPr>
          <a:lstStyle/>
          <a:p>
            <a:pPr>
              <a:lnSpc>
                <a:spcPct val="100000"/>
              </a:lnSpc>
            </a:pPr>
            <a:r>
              <a:rPr lang="en-US" sz="3200" dirty="0">
                <a:latin typeface="Helvetica Neue" panose="02000503000000020004" pitchFamily="2" charset="0"/>
                <a:ea typeface="Helvetica Neue" panose="02000503000000020004" pitchFamily="2" charset="0"/>
                <a:cs typeface="Helvetica Neue" panose="02000503000000020004" pitchFamily="2" charset="0"/>
              </a:rPr>
              <a:t>Changes to the State School Facilities Program (SFP) include:</a:t>
            </a:r>
          </a:p>
          <a:p>
            <a:pPr lvl="1">
              <a:lnSpc>
                <a:spcPct val="100000"/>
              </a:lnSpc>
            </a:pPr>
            <a:r>
              <a:rPr lang="en-US" sz="2800" dirty="0">
                <a:latin typeface="Helvetica Neue" panose="02000503000000020004" pitchFamily="2" charset="0"/>
                <a:ea typeface="Helvetica Neue" panose="02000503000000020004" pitchFamily="2" charset="0"/>
                <a:cs typeface="Helvetica Neue" panose="02000503000000020004" pitchFamily="2" charset="0"/>
              </a:rPr>
              <a:t>New sliding scale for New Construction and Modernization Grants</a:t>
            </a:r>
          </a:p>
          <a:p>
            <a:pPr lvl="1">
              <a:lnSpc>
                <a:spcPct val="100000"/>
              </a:lnSpc>
            </a:pPr>
            <a:r>
              <a:rPr lang="en-US" sz="2800" dirty="0">
                <a:latin typeface="Helvetica Neue" panose="02000503000000020004" pitchFamily="2" charset="0"/>
                <a:ea typeface="Helvetica Neue" panose="02000503000000020004" pitchFamily="2" charset="0"/>
                <a:cs typeface="Helvetica Neue" panose="02000503000000020004" pitchFamily="2" charset="0"/>
              </a:rPr>
              <a:t>Supplemental grants for eligible school districts for:</a:t>
            </a:r>
          </a:p>
          <a:p>
            <a:pPr lvl="2">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Minimum Essential Facilities</a:t>
            </a:r>
          </a:p>
          <a:p>
            <a:pPr lvl="2">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Transitional Kindergarten</a:t>
            </a:r>
          </a:p>
          <a:p>
            <a:pPr lvl="2">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Extreme Heat and Energy Efficiency</a:t>
            </a:r>
          </a:p>
          <a:p>
            <a:pPr lvl="2">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Career Technical Education</a:t>
            </a:r>
          </a:p>
          <a:p>
            <a:pPr lvl="1">
              <a:lnSpc>
                <a:spcPct val="100000"/>
              </a:lnSpc>
            </a:pPr>
            <a:r>
              <a:rPr lang="en-US" sz="2800" dirty="0">
                <a:latin typeface="Helvetica Neue" panose="02000503000000020004" pitchFamily="2" charset="0"/>
                <a:ea typeface="Helvetica Neue" panose="02000503000000020004" pitchFamily="2" charset="0"/>
                <a:cs typeface="Helvetica Neue" panose="02000503000000020004" pitchFamily="2" charset="0"/>
              </a:rPr>
              <a:t>New Accountability and Transparency Requirements</a:t>
            </a:r>
          </a:p>
          <a:p>
            <a:pPr lvl="1">
              <a:lnSpc>
                <a:spcPct val="100000"/>
              </a:lnSpc>
            </a:pPr>
            <a:r>
              <a:rPr lang="en-US" sz="2800" dirty="0">
                <a:latin typeface="Helvetica Neue" panose="02000503000000020004" pitchFamily="2" charset="0"/>
                <a:ea typeface="Helvetica Neue" panose="02000503000000020004" pitchFamily="2" charset="0"/>
                <a:cs typeface="Helvetica Neue" panose="02000503000000020004" pitchFamily="2" charset="0"/>
              </a:rPr>
              <a:t>Assistance for Small and Priority Schools</a:t>
            </a:r>
          </a:p>
          <a:p>
            <a:pPr>
              <a:lnSpc>
                <a:spcPct val="100000"/>
              </a:lnSpc>
            </a:pPr>
            <a:r>
              <a:rPr lang="en-US" sz="3200" dirty="0">
                <a:latin typeface="Helvetica Neue" panose="02000503000000020004" pitchFamily="2" charset="0"/>
                <a:ea typeface="Helvetica Neue" panose="02000503000000020004" pitchFamily="2" charset="0"/>
                <a:cs typeface="Helvetica Neue" panose="02000503000000020004" pitchFamily="2" charset="0"/>
              </a:rPr>
              <a:t>Details in the Appendix</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00000"/>
              </a:lnSpc>
            </a:pP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00000"/>
              </a:lnSpc>
            </a:pPr>
            <a:endParaRPr lang="en-US" sz="10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p:txBody>
      </p:sp>
    </p:spTree>
    <p:extLst>
      <p:ext uri="{BB962C8B-B14F-4D97-AF65-F5344CB8AC3E}">
        <p14:creationId xmlns:p14="http://schemas.microsoft.com/office/powerpoint/2010/main" val="382646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888A5-3195-C110-B661-FA3413302AD8}"/>
              </a:ext>
            </a:extLst>
          </p:cNvPr>
          <p:cNvSpPr>
            <a:spLocks noGrp="1"/>
          </p:cNvSpPr>
          <p:nvPr>
            <p:ph type="title"/>
          </p:nvPr>
        </p:nvSpPr>
        <p:spPr>
          <a:xfrm>
            <a:off x="838200" y="1028683"/>
            <a:ext cx="10515600" cy="726256"/>
          </a:xfrm>
        </p:spPr>
        <p:txBody>
          <a:bodyPr>
            <a:normAutofit/>
          </a:bodyPr>
          <a:lstStyle/>
          <a:p>
            <a:pPr algn="ctr"/>
            <a:r>
              <a:rPr lang="en-US" dirty="0">
                <a:solidFill>
                  <a:srgbClr val="1A4164"/>
                </a:solidFill>
                <a:latin typeface="Lucida Sans" panose="020B0602030504020204" pitchFamily="34" charset="0"/>
              </a:rPr>
              <a:t>Energy and Infrastructure Funding </a:t>
            </a:r>
          </a:p>
        </p:txBody>
      </p:sp>
      <p:sp>
        <p:nvSpPr>
          <p:cNvPr id="2" name="Slide Number Placeholder 1">
            <a:extLst>
              <a:ext uri="{FF2B5EF4-FFF2-40B4-BE49-F238E27FC236}">
                <a16:creationId xmlns:a16="http://schemas.microsoft.com/office/drawing/2014/main" id="{6C39473A-BD51-3019-3110-211CCC75B71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9D838C-7A11-4B74-BA82-40B778E34913}" type="slidenum">
              <a:rPr lang="en-US" smtClean="0"/>
              <a:pPr/>
              <a:t>27</a:t>
            </a:fld>
            <a:endParaRPr lang="en-US" dirty="0"/>
          </a:p>
        </p:txBody>
      </p:sp>
      <p:sp>
        <p:nvSpPr>
          <p:cNvPr id="5" name="TextBox 4">
            <a:extLst>
              <a:ext uri="{FF2B5EF4-FFF2-40B4-BE49-F238E27FC236}">
                <a16:creationId xmlns:a16="http://schemas.microsoft.com/office/drawing/2014/main" id="{3A645821-EE9F-CCB3-A021-26048E3534A4}"/>
              </a:ext>
            </a:extLst>
          </p:cNvPr>
          <p:cNvSpPr txBox="1"/>
          <p:nvPr/>
        </p:nvSpPr>
        <p:spPr>
          <a:xfrm>
            <a:off x="474562" y="1657926"/>
            <a:ext cx="11192719" cy="4062651"/>
          </a:xfrm>
          <a:prstGeom prst="rect">
            <a:avLst/>
          </a:prstGeom>
          <a:noFill/>
        </p:spPr>
        <p:txBody>
          <a:bodyPr wrap="square" rtlCol="0">
            <a:spAutoFit/>
          </a:bodyPr>
          <a:lstStyle/>
          <a:p>
            <a:pPr marL="225425" lvl="2" indent="0">
              <a:spcAft>
                <a:spcPts val="600"/>
              </a:spcAft>
              <a:buNone/>
            </a:pPr>
            <a:endParaRPr lang="en-US" sz="3200" dirty="0">
              <a:latin typeface="Bosch Sans Light" panose="020B0304020202020204" pitchFamily="34" charset="0"/>
            </a:endParaRPr>
          </a:p>
          <a:p>
            <a:pPr marL="568325" lvl="2" indent="-342900">
              <a:spcAft>
                <a:spcPts val="600"/>
              </a:spcAft>
              <a:buFont typeface="Bosch Sans Light" panose="020B0304020202020204" pitchFamily="34" charset="0"/>
              <a:buChar char="―"/>
            </a:pPr>
            <a:r>
              <a:rPr lang="en-US" sz="2800" dirty="0">
                <a:latin typeface="Bosch Sans Light" panose="020B0304020202020204" pitchFamily="34" charset="0"/>
              </a:rPr>
              <a:t>Federal: Inflation Reduction Act (IRA) </a:t>
            </a:r>
          </a:p>
          <a:p>
            <a:pPr marL="511175" lvl="2" indent="-285750">
              <a:spcAft>
                <a:spcPts val="600"/>
              </a:spcAft>
              <a:buFont typeface="Bosch Sans Light" panose="020B0304020202020204" pitchFamily="34" charset="0"/>
              <a:buChar char="―"/>
            </a:pPr>
            <a:r>
              <a:rPr lang="en-US" sz="2800" dirty="0">
                <a:latin typeface="Bosch Sans Light" panose="020B0304020202020204" pitchFamily="34" charset="0"/>
              </a:rPr>
              <a:t>State Agencies (i.e. CEC, CPUC, CARB)</a:t>
            </a:r>
          </a:p>
          <a:p>
            <a:pPr marL="511175" lvl="2" indent="-285750">
              <a:spcAft>
                <a:spcPts val="600"/>
              </a:spcAft>
              <a:buFont typeface="Bosch Sans Light" panose="020B0304020202020204" pitchFamily="34" charset="0"/>
              <a:buChar char="―"/>
            </a:pPr>
            <a:r>
              <a:rPr lang="en-US" sz="2800" dirty="0">
                <a:latin typeface="Bosch Sans Light" panose="020B0304020202020204" pitchFamily="34" charset="0"/>
              </a:rPr>
              <a:t>Utility Programs &amp; Incentives (SCE, PG&amp;E, SDG&amp;E, IID, etc.)</a:t>
            </a:r>
          </a:p>
          <a:p>
            <a:pPr marL="511175" lvl="2" indent="-285750">
              <a:spcAft>
                <a:spcPts val="600"/>
              </a:spcAft>
              <a:buFont typeface="Bosch Sans Light" panose="020B0304020202020204" pitchFamily="34" charset="0"/>
              <a:buChar char="―"/>
            </a:pPr>
            <a:r>
              <a:rPr lang="en-US" sz="2800" dirty="0">
                <a:latin typeface="Bosch Sans Light" panose="020B0304020202020204" pitchFamily="34" charset="0"/>
              </a:rPr>
              <a:t>Regional Programs (i.e. Air Quality Agencies)</a:t>
            </a:r>
          </a:p>
          <a:p>
            <a:pPr marL="511175" lvl="2" indent="-285750">
              <a:spcAft>
                <a:spcPts val="600"/>
              </a:spcAft>
              <a:buFont typeface="Bosch Sans Light" panose="020B0304020202020204" pitchFamily="34" charset="0"/>
              <a:buChar char="―"/>
            </a:pPr>
            <a:r>
              <a:rPr lang="en-US" sz="2800" dirty="0">
                <a:latin typeface="Bosch Sans Light" panose="020B0304020202020204" pitchFamily="34" charset="0"/>
              </a:rPr>
              <a:t>Private Sector Funding (interest rates still considered historically low despite rate increases)</a:t>
            </a:r>
          </a:p>
          <a:p>
            <a:endParaRPr lang="en-US" sz="2800" dirty="0"/>
          </a:p>
        </p:txBody>
      </p:sp>
    </p:spTree>
    <p:extLst>
      <p:ext uri="{BB962C8B-B14F-4D97-AF65-F5344CB8AC3E}">
        <p14:creationId xmlns:p14="http://schemas.microsoft.com/office/powerpoint/2010/main" val="4085197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431607" y="654424"/>
            <a:ext cx="11222680" cy="1119215"/>
          </a:xfrm>
        </p:spPr>
        <p:txBody>
          <a:bodyPr>
            <a:normAutofit/>
          </a:bodyPr>
          <a:lstStyle/>
          <a:p>
            <a:pPr algn="ctr"/>
            <a:r>
              <a:rPr lang="en-US" dirty="0">
                <a:latin typeface="Helvetica Neue" panose="02000503000000020004"/>
              </a:rPr>
              <a:t>November Ballot Measures</a:t>
            </a: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106878" y="1598084"/>
            <a:ext cx="12085122" cy="4926540"/>
          </a:xfrm>
        </p:spPr>
        <p:txBody>
          <a:bodyPr vert="horz" lIns="91440" tIns="45720" rIns="91440" bIns="45720" rtlCol="0" anchor="t">
            <a:noAutofit/>
          </a:bodyPr>
          <a:lstStyle/>
          <a:p>
            <a:pPr>
              <a:lnSpc>
                <a:spcPct val="100000"/>
              </a:lnSpc>
            </a:pPr>
            <a:r>
              <a:rPr lang="en-US" sz="2000" b="1" dirty="0">
                <a:latin typeface="Helvetica Neue" panose="02000503000000020004"/>
              </a:rPr>
              <a:t>Prop 2 </a:t>
            </a:r>
            <a:r>
              <a:rPr lang="en-US" sz="2000" dirty="0">
                <a:latin typeface="Helvetica Neue" panose="02000503000000020004"/>
              </a:rPr>
              <a:t>– K-12 Schools and Local Community College Public Education Facilities Modernization, Repair, and Safety Bond </a:t>
            </a:r>
          </a:p>
          <a:p>
            <a:pPr>
              <a:lnSpc>
                <a:spcPct val="100000"/>
              </a:lnSpc>
            </a:pPr>
            <a:r>
              <a:rPr lang="en-US" sz="2000" dirty="0">
                <a:latin typeface="Helvetica Neue" panose="02000503000000020004"/>
              </a:rPr>
              <a:t>Prop 3 – Codifies Marriage Equality</a:t>
            </a:r>
          </a:p>
          <a:p>
            <a:pPr>
              <a:lnSpc>
                <a:spcPct val="100000"/>
              </a:lnSpc>
            </a:pPr>
            <a:r>
              <a:rPr lang="en-US" sz="2000" b="1" dirty="0">
                <a:latin typeface="Helvetica Neue" panose="02000503000000020004"/>
              </a:rPr>
              <a:t>Prop 4 </a:t>
            </a:r>
            <a:r>
              <a:rPr lang="en-US" sz="2000" dirty="0">
                <a:latin typeface="Helvetica Neue" panose="02000503000000020004"/>
              </a:rPr>
              <a:t>– Safe Drinking Water, Wildfire Prevention, Drought Preparedness, and Clean Air Bond </a:t>
            </a:r>
          </a:p>
          <a:p>
            <a:pPr>
              <a:lnSpc>
                <a:spcPct val="100000"/>
              </a:lnSpc>
            </a:pPr>
            <a:r>
              <a:rPr lang="en-US" sz="2000" dirty="0">
                <a:latin typeface="Helvetica Neue" panose="02000503000000020004"/>
              </a:rPr>
              <a:t>Prop 5 – Local Government Financing: Affordable Housing and Public Infrastructure </a:t>
            </a:r>
          </a:p>
          <a:p>
            <a:pPr>
              <a:lnSpc>
                <a:spcPct val="100000"/>
              </a:lnSpc>
            </a:pPr>
            <a:r>
              <a:rPr lang="en-US" sz="2000" dirty="0">
                <a:latin typeface="Helvetica Neue" panose="02000503000000020004"/>
              </a:rPr>
              <a:t>Prop 6 – Prohibition on Indentured Servitude in Correctional Facilities</a:t>
            </a:r>
          </a:p>
          <a:p>
            <a:pPr>
              <a:lnSpc>
                <a:spcPct val="100000"/>
              </a:lnSpc>
            </a:pPr>
            <a:r>
              <a:rPr lang="en-US" sz="2000" b="1" dirty="0">
                <a:latin typeface="Helvetica Neue" panose="02000503000000020004"/>
              </a:rPr>
              <a:t>Prop 32 </a:t>
            </a:r>
            <a:r>
              <a:rPr lang="en-US" sz="2000" dirty="0">
                <a:latin typeface="Helvetica Neue" panose="02000503000000020004"/>
              </a:rPr>
              <a:t>– Minimum Wage Increase</a:t>
            </a:r>
          </a:p>
          <a:p>
            <a:pPr>
              <a:lnSpc>
                <a:spcPct val="100000"/>
              </a:lnSpc>
            </a:pPr>
            <a:r>
              <a:rPr lang="en-US" sz="2000" dirty="0">
                <a:latin typeface="Helvetica Neue" panose="02000503000000020004"/>
              </a:rPr>
              <a:t>Prop 33 – Rent Control</a:t>
            </a:r>
          </a:p>
          <a:p>
            <a:pPr>
              <a:lnSpc>
                <a:spcPct val="100000"/>
              </a:lnSpc>
            </a:pPr>
            <a:r>
              <a:rPr lang="en-US" sz="2000" dirty="0">
                <a:latin typeface="Helvetica Neue" panose="02000503000000020004"/>
              </a:rPr>
              <a:t>Prop 34 – Restricted Spending by Health Care Providers </a:t>
            </a:r>
          </a:p>
          <a:p>
            <a:pPr>
              <a:lnSpc>
                <a:spcPct val="100000"/>
              </a:lnSpc>
            </a:pPr>
            <a:r>
              <a:rPr lang="en-US" sz="2000" dirty="0">
                <a:latin typeface="Helvetica Neue" panose="02000503000000020004"/>
              </a:rPr>
              <a:t>Prop 35 – Funding for Medi-Cal</a:t>
            </a:r>
          </a:p>
          <a:p>
            <a:pPr>
              <a:lnSpc>
                <a:spcPct val="100000"/>
              </a:lnSpc>
            </a:pPr>
            <a:r>
              <a:rPr lang="en-US" sz="2000" b="1" dirty="0">
                <a:latin typeface="Helvetica Neue" panose="02000503000000020004"/>
              </a:rPr>
              <a:t>Prop 36 </a:t>
            </a:r>
            <a:r>
              <a:rPr lang="en-US" sz="2000" dirty="0">
                <a:latin typeface="Helvetica Neue" panose="02000503000000020004"/>
              </a:rPr>
              <a:t>– Felony Charges and Increased Sentencing for Certain Drug &amp; Theft Crimes (Prop 47 Reform)</a:t>
            </a:r>
          </a:p>
        </p:txBody>
      </p:sp>
    </p:spTree>
    <p:extLst>
      <p:ext uri="{BB962C8B-B14F-4D97-AF65-F5344CB8AC3E}">
        <p14:creationId xmlns:p14="http://schemas.microsoft.com/office/powerpoint/2010/main" val="3738775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3235-13AE-AF48-9EA2-671325DCDF90}"/>
              </a:ext>
            </a:extLst>
          </p:cNvPr>
          <p:cNvSpPr>
            <a:spLocks noGrp="1"/>
          </p:cNvSpPr>
          <p:nvPr>
            <p:ph type="title"/>
          </p:nvPr>
        </p:nvSpPr>
        <p:spPr>
          <a:xfrm>
            <a:off x="838200" y="888855"/>
            <a:ext cx="10515600" cy="1325563"/>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What’s Next? </a:t>
            </a:r>
          </a:p>
        </p:txBody>
      </p:sp>
      <p:sp>
        <p:nvSpPr>
          <p:cNvPr id="3" name="Content Placeholder 2">
            <a:extLst>
              <a:ext uri="{FF2B5EF4-FFF2-40B4-BE49-F238E27FC236}">
                <a16:creationId xmlns:a16="http://schemas.microsoft.com/office/drawing/2014/main" id="{9D4E16A2-459B-974E-9A05-9D3E6536B6D4}"/>
              </a:ext>
            </a:extLst>
          </p:cNvPr>
          <p:cNvSpPr>
            <a:spLocks noGrp="1"/>
          </p:cNvSpPr>
          <p:nvPr>
            <p:ph idx="1"/>
          </p:nvPr>
        </p:nvSpPr>
        <p:spPr>
          <a:xfrm>
            <a:off x="526775" y="2075873"/>
            <a:ext cx="11390242" cy="4351338"/>
          </a:xfrm>
        </p:spPr>
        <p:txBody>
          <a:bodyPr vert="horz" lIns="91440" tIns="45720" rIns="91440" bIns="45720" rtlCol="0" anchor="t">
            <a:normAutofit/>
          </a:bodyPr>
          <a:lstStyle/>
          <a:p>
            <a:pPr>
              <a:lnSpc>
                <a:spcPct val="100000"/>
              </a:lnSpc>
            </a:pPr>
            <a:r>
              <a:rPr lang="en-US" dirty="0">
                <a:latin typeface="Helvetica Neue"/>
                <a:ea typeface="Helvetica Neue" panose="02000503000000020004" pitchFamily="2" charset="0"/>
                <a:cs typeface="Helvetica Neue" panose="02000503000000020004" pitchFamily="2" charset="0"/>
              </a:rPr>
              <a:t>August 31 – Legislature Adjourns</a:t>
            </a:r>
            <a:endParaRPr lang="en-US" dirty="0"/>
          </a:p>
          <a:p>
            <a:pPr>
              <a:lnSpc>
                <a:spcPct val="100000"/>
              </a:lnSpc>
            </a:pPr>
            <a:r>
              <a:rPr lang="en-US" dirty="0">
                <a:latin typeface="Helvetica Neue"/>
                <a:ea typeface="Helvetica Neue" panose="02000503000000020004" pitchFamily="2" charset="0"/>
                <a:cs typeface="Helvetica Neue" panose="02000503000000020004" pitchFamily="2" charset="0"/>
              </a:rPr>
              <a:t>September 30 – Deadline for Governor to sign bills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pPr>
            <a:r>
              <a:rPr lang="en-US" dirty="0">
                <a:latin typeface="Helvetica Neue"/>
                <a:ea typeface="Helvetica Neue" panose="02000503000000020004" pitchFamily="2" charset="0"/>
                <a:cs typeface="Helvetica Neue" panose="02000503000000020004" pitchFamily="2" charset="0"/>
              </a:rPr>
              <a:t>November 5 – General Election</a:t>
            </a:r>
          </a:p>
          <a:p>
            <a:pPr>
              <a:lnSpc>
                <a:spcPct val="100000"/>
              </a:lnSpc>
            </a:pPr>
            <a:r>
              <a:rPr lang="en-US" dirty="0">
                <a:latin typeface="Helvetica Neue"/>
                <a:ea typeface="Helvetica Neue" panose="02000503000000020004" pitchFamily="2" charset="0"/>
                <a:cs typeface="Helvetica Neue" panose="02000503000000020004" pitchFamily="2" charset="0"/>
              </a:rPr>
              <a:t>Mid-November – LAO’s Fiscal Outlook</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pPr>
            <a:r>
              <a:rPr lang="en-US" dirty="0">
                <a:latin typeface="Helvetica Neue"/>
                <a:ea typeface="Helvetica Neue" panose="02000503000000020004" pitchFamily="2" charset="0"/>
                <a:cs typeface="Helvetica Neue" panose="02000503000000020004" pitchFamily="2" charset="0"/>
              </a:rPr>
              <a:t>January 3 - Legislature reconvenes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pPr>
            <a:r>
              <a:rPr lang="en-US" dirty="0">
                <a:latin typeface="Helvetica Neue"/>
                <a:ea typeface="Helvetica Neue" panose="02000503000000020004" pitchFamily="2" charset="0"/>
                <a:cs typeface="Helvetica Neue" panose="02000503000000020004" pitchFamily="2" charset="0"/>
              </a:rPr>
              <a:t>January 10 – Governor’s January Budget proposal for 2025-26</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buNone/>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6851271F-2444-F04E-B0BF-CB6A8C049FE0}"/>
              </a:ext>
            </a:extLst>
          </p:cNvPr>
          <p:cNvSpPr>
            <a:spLocks noGrp="1"/>
          </p:cNvSpPr>
          <p:nvPr>
            <p:ph type="sldNum" sz="quarter" idx="12"/>
          </p:nvPr>
        </p:nvSpPr>
        <p:spPr/>
        <p:txBody>
          <a:bodyPr/>
          <a:lstStyle/>
          <a:p>
            <a:fld id="{8F70D422-000D-A241-BAFC-1DC3460337DE}" type="slidenum">
              <a:rPr lang="en-US" smtClean="0"/>
              <a:pPr/>
              <a:t>29</a:t>
            </a:fld>
            <a:endParaRPr lang="en-US"/>
          </a:p>
        </p:txBody>
      </p:sp>
    </p:spTree>
    <p:extLst>
      <p:ext uri="{BB962C8B-B14F-4D97-AF65-F5344CB8AC3E}">
        <p14:creationId xmlns:p14="http://schemas.microsoft.com/office/powerpoint/2010/main" val="379893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75" y="949486"/>
            <a:ext cx="10972800" cy="687205"/>
          </a:xfrm>
        </p:spPr>
        <p:txBody>
          <a:bodyPr>
            <a:normAutofit/>
          </a:bodyPr>
          <a:lstStyle/>
          <a:p>
            <a:pPr algn="ctr"/>
            <a:r>
              <a:rPr lang="en-US" sz="4200" dirty="0">
                <a:latin typeface="Helvetica Neue" panose="02000503000000020004" pitchFamily="2" charset="0"/>
                <a:ea typeface="Helvetica Neue" panose="02000503000000020004" pitchFamily="2" charset="0"/>
                <a:cs typeface="Helvetica Neue" panose="02000503000000020004" pitchFamily="2" charset="0"/>
              </a:rPr>
              <a:t>Initial Thoughts and Political Context</a:t>
            </a:r>
          </a:p>
        </p:txBody>
      </p:sp>
      <p:sp>
        <p:nvSpPr>
          <p:cNvPr id="3" name="Content Placeholder 2"/>
          <p:cNvSpPr>
            <a:spLocks noGrp="1"/>
          </p:cNvSpPr>
          <p:nvPr>
            <p:ph idx="1"/>
          </p:nvPr>
        </p:nvSpPr>
        <p:spPr>
          <a:xfrm>
            <a:off x="237805" y="1701477"/>
            <a:ext cx="11520645" cy="4975769"/>
          </a:xfrm>
        </p:spPr>
        <p:txBody>
          <a:bodyPr vert="horz" lIns="91440" tIns="45720" rIns="91440" bIns="45720" rtlCol="0" anchor="t">
            <a:noAutofit/>
          </a:bodyPr>
          <a:lstStyle/>
          <a:p>
            <a:pPr>
              <a:lnSpc>
                <a:spcPct val="100000"/>
              </a:lnSpc>
            </a:pPr>
            <a:r>
              <a:rPr lang="en-US" sz="2300" dirty="0">
                <a:latin typeface="Helvetica Neue"/>
                <a:ea typeface="Helvetica Neue" panose="02000503000000020004" pitchFamily="2" charset="0"/>
                <a:cs typeface="Helvetica Neue" panose="02000503000000020004" pitchFamily="2" charset="0"/>
              </a:rPr>
              <a:t>Big win from negotiations over Proposition 98 Guarantee – “deal” includes obligation to make Prop 98 whole in future, and higher revenue estimates used in final budget significantly increase the Prop 98 base for budget and future years</a:t>
            </a:r>
          </a:p>
          <a:p>
            <a:pPr>
              <a:lnSpc>
                <a:spcPct val="100000"/>
              </a:lnSpc>
            </a:pPr>
            <a:r>
              <a:rPr lang="en-US" sz="2300" dirty="0">
                <a:latin typeface="Helvetica Neue"/>
                <a:ea typeface="Helvetica Neue" panose="02000503000000020004" pitchFamily="2" charset="0"/>
                <a:cs typeface="Helvetica Neue" panose="02000503000000020004" pitchFamily="2" charset="0"/>
              </a:rPr>
              <a:t>Budget includes rare suspension of Prop 98 and several unusual deferrals</a:t>
            </a:r>
          </a:p>
          <a:p>
            <a:pPr>
              <a:lnSpc>
                <a:spcPct val="100000"/>
              </a:lnSpc>
            </a:pPr>
            <a:r>
              <a:rPr lang="en-US" sz="2300" dirty="0">
                <a:latin typeface="Helvetica Neue"/>
                <a:ea typeface="Helvetica Neue" panose="02000503000000020004" pitchFamily="2" charset="0"/>
                <a:cs typeface="Helvetica Neue" panose="02000503000000020004" pitchFamily="2" charset="0"/>
              </a:rPr>
              <a:t>Education spending ends up very similar to May Revision - existing, ongoing K-14 programs are protected and receive 1.07% COLA</a:t>
            </a:r>
          </a:p>
          <a:p>
            <a:pPr>
              <a:lnSpc>
                <a:spcPct val="100000"/>
              </a:lnSpc>
            </a:pPr>
            <a:r>
              <a:rPr lang="en-US" sz="2300" dirty="0">
                <a:latin typeface="Helvetica Neue"/>
                <a:ea typeface="Helvetica Neue" panose="02000503000000020004" pitchFamily="2" charset="0"/>
                <a:cs typeface="Helvetica Neue" panose="02000503000000020004" pitchFamily="2" charset="0"/>
              </a:rPr>
              <a:t>Budget attempts to address operating deficit in 2025-26</a:t>
            </a:r>
          </a:p>
          <a:p>
            <a:pPr>
              <a:lnSpc>
                <a:spcPct val="100000"/>
              </a:lnSpc>
            </a:pPr>
            <a:r>
              <a:rPr lang="en-US" sz="2300" dirty="0">
                <a:latin typeface="Helvetica Neue"/>
                <a:ea typeface="Helvetica Neue" panose="02000503000000020004" pitchFamily="2" charset="0"/>
                <a:cs typeface="Helvetica Neue" panose="02000503000000020004" pitchFamily="2" charset="0"/>
              </a:rPr>
              <a:t>Trouble ahead if revenues fail to meet budget projections over next couple of years</a:t>
            </a:r>
          </a:p>
          <a:p>
            <a:pPr>
              <a:lnSpc>
                <a:spcPct val="100000"/>
              </a:lnSpc>
            </a:pPr>
            <a:r>
              <a:rPr lang="en-US" sz="2300" dirty="0">
                <a:latin typeface="Helvetica Neue"/>
                <a:ea typeface="Helvetica Neue" panose="02000503000000020004" pitchFamily="2" charset="0"/>
                <a:cs typeface="Helvetica Neue" panose="02000503000000020004" pitchFamily="2" charset="0"/>
              </a:rPr>
              <a:t>The budget suspends the August 15, 2024 layoff window for school staff</a:t>
            </a:r>
          </a:p>
          <a:p>
            <a:pPr>
              <a:lnSpc>
                <a:spcPct val="100000"/>
              </a:lnSpc>
            </a:pPr>
            <a:r>
              <a:rPr lang="en-US" sz="2300" dirty="0">
                <a:latin typeface="Helvetica Neue"/>
                <a:ea typeface="Helvetica Neue" panose="02000503000000020004" pitchFamily="2" charset="0"/>
                <a:cs typeface="Helvetica Neue" panose="02000503000000020004" pitchFamily="2" charset="0"/>
              </a:rPr>
              <a:t>$10 billion school bond on ballot, but campaign needs to ramp up quickly</a:t>
            </a:r>
          </a:p>
          <a:p>
            <a:pPr marL="0" indent="0">
              <a:lnSpc>
                <a:spcPct val="100000"/>
              </a:lnSpc>
              <a:buNone/>
            </a:pPr>
            <a:endParaRPr lang="en-US" sz="2300" dirty="0">
              <a:latin typeface="Helvetica Neue"/>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55905"/>
            <a:ext cx="2743200" cy="365125"/>
          </a:xfrm>
        </p:spPr>
        <p:txBody>
          <a:bodyPr/>
          <a:lstStyle/>
          <a:p>
            <a:fld id="{BA34CEE9-6D4D-8C46-8E4A-2207267A63D2}" type="slidenum">
              <a:rPr lang="en-US" sz="1400" smtClean="0">
                <a:solidFill>
                  <a:schemeClr val="bg1"/>
                </a:solidFill>
              </a:rPr>
              <a:t>3</a:t>
            </a:fld>
            <a:endParaRPr lang="en-US">
              <a:solidFill>
                <a:schemeClr val="bg1"/>
              </a:solidFill>
            </a:endParaRPr>
          </a:p>
        </p:txBody>
      </p:sp>
    </p:spTree>
    <p:extLst>
      <p:ext uri="{BB962C8B-B14F-4D97-AF65-F5344CB8AC3E}">
        <p14:creationId xmlns:p14="http://schemas.microsoft.com/office/powerpoint/2010/main" val="3689339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3437"/>
            <a:ext cx="10515600" cy="1325563"/>
          </a:xfrm>
        </p:spPr>
        <p:txBody>
          <a:bodyPr>
            <a:normAutofit/>
          </a:bodyPr>
          <a:lstStyle/>
          <a:p>
            <a:pPr algn="ctr"/>
            <a:r>
              <a:rPr lang="en-US" sz="4400">
                <a:latin typeface="Helvetica Neue" panose="02000503000000020004" pitchFamily="2" charset="0"/>
                <a:ea typeface="Helvetica Neue" panose="02000503000000020004" pitchFamily="2" charset="0"/>
                <a:cs typeface="Helvetica Neue" panose="02000503000000020004" pitchFamily="2" charset="0"/>
              </a:rPr>
              <a:t>Thank You </a:t>
            </a:r>
          </a:p>
        </p:txBody>
      </p:sp>
      <p:sp>
        <p:nvSpPr>
          <p:cNvPr id="3" name="Content Placeholder 2"/>
          <p:cNvSpPr>
            <a:spLocks noGrp="1"/>
          </p:cNvSpPr>
          <p:nvPr>
            <p:ph idx="1"/>
          </p:nvPr>
        </p:nvSpPr>
        <p:spPr>
          <a:xfrm>
            <a:off x="838200" y="2159000"/>
            <a:ext cx="10515600" cy="4351338"/>
          </a:xfrm>
        </p:spPr>
        <p:txBody>
          <a:bodyPr vert="horz" lIns="91440" tIns="45720" rIns="91440" bIns="45720" rtlCol="0" anchor="t">
            <a:normAutofit/>
          </a:bodyPr>
          <a:lstStyle/>
          <a:p>
            <a:pPr>
              <a:lnSpc>
                <a:spcPct val="100000"/>
              </a:lnSpc>
            </a:pPr>
            <a:r>
              <a:rPr lang="en-US" dirty="0">
                <a:solidFill>
                  <a:srgbClr val="000000"/>
                </a:solidFill>
                <a:latin typeface="Helvetica Neue"/>
                <a:ea typeface="Helvetica Neue" panose="02000503000000020004" pitchFamily="2" charset="0"/>
                <a:cs typeface="Helvetica Neue" panose="02000503000000020004" pitchFamily="2" charset="0"/>
              </a:rPr>
              <a:t>Please feel free to use the content </a:t>
            </a:r>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pPr>
            <a:r>
              <a:rPr lang="en-US" dirty="0">
                <a:solidFill>
                  <a:srgbClr val="000000"/>
                </a:solidFill>
                <a:latin typeface="Helvetica Neue"/>
                <a:ea typeface="Helvetica Neue" panose="02000503000000020004" pitchFamily="2" charset="0"/>
                <a:cs typeface="Helvetica Neue" panose="02000503000000020004" pitchFamily="2" charset="0"/>
              </a:rPr>
              <a:t>Send any questions to: </a:t>
            </a:r>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lvl="1">
              <a:lnSpc>
                <a:spcPct val="100000"/>
              </a:lnSpc>
              <a:buFont typeface="System Font Regular"/>
              <a:buChar char="‒"/>
            </a:pPr>
            <a:r>
              <a:rPr lang="en-US" sz="2600" dirty="0">
                <a:solidFill>
                  <a:srgbClr val="000000"/>
                </a:solidFill>
                <a:latin typeface="Helvetica Neue"/>
                <a:ea typeface="Helvetica Neue" panose="02000503000000020004" pitchFamily="2" charset="0"/>
                <a:cs typeface="Helvetica Neue" panose="02000503000000020004" pitchFamily="2" charset="0"/>
              </a:rPr>
              <a:t>Paola Tapia: </a:t>
            </a:r>
            <a:r>
              <a:rPr lang="en-US" sz="2600" dirty="0">
                <a:solidFill>
                  <a:srgbClr val="000000"/>
                </a:solidFill>
                <a:latin typeface="Helvetica Neue"/>
                <a:ea typeface="Helvetica Neue" panose="02000503000000020004" pitchFamily="2" charset="0"/>
                <a:cs typeface="Helvetica Neue" panose="02000503000000020004" pitchFamily="2" charset="0"/>
                <a:hlinkClick r:id="rId3"/>
              </a:rPr>
              <a:t>paola@capitoladvisors.org</a:t>
            </a:r>
            <a:r>
              <a:rPr lang="en-US" sz="2600" dirty="0">
                <a:solidFill>
                  <a:srgbClr val="000000"/>
                </a:solidFill>
                <a:latin typeface="Helvetica Neue"/>
                <a:ea typeface="Helvetica Neue" panose="02000503000000020004" pitchFamily="2" charset="0"/>
                <a:cs typeface="Helvetica Neue" panose="02000503000000020004" pitchFamily="2" charset="0"/>
              </a:rPr>
              <a:t> </a:t>
            </a:r>
            <a:endParaRPr lang="en-US" b="1" dirty="0">
              <a:solidFill>
                <a:srgbClr val="000000"/>
              </a:solidFill>
              <a:latin typeface="Helvetica Neue"/>
              <a:ea typeface="Helvetica Neue" panose="02000503000000020004" pitchFamily="2" charset="0"/>
              <a:cs typeface="Helvetica Neue" panose="02000503000000020004" pitchFamily="2" charset="0"/>
            </a:endParaRPr>
          </a:p>
          <a:p>
            <a:pPr marL="0" indent="0">
              <a:lnSpc>
                <a:spcPct val="100000"/>
              </a:lnSpc>
              <a:buNone/>
            </a:pPr>
            <a:endParaRPr lang="en-US"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gn="ctr">
              <a:lnSpc>
                <a:spcPct val="100000"/>
              </a:lnSpc>
              <a:buNone/>
            </a:pPr>
            <a:r>
              <a:rPr lang="en-US" sz="4000" b="1" dirty="0">
                <a:solidFill>
                  <a:srgbClr val="000000"/>
                </a:solidFill>
                <a:latin typeface="Helvetica Neue"/>
                <a:ea typeface="Helvetica Neue" panose="02000503000000020004" pitchFamily="2" charset="0"/>
                <a:cs typeface="Helvetica Neue" panose="02000503000000020004" pitchFamily="2" charset="0"/>
              </a:rPr>
              <a:t>See you in January!</a:t>
            </a:r>
          </a:p>
          <a:p>
            <a:pPr lvl="1">
              <a:lnSpc>
                <a:spcPct val="100000"/>
              </a:lnSpc>
            </a:pPr>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66020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4614"/>
            <a:ext cx="10972800" cy="778770"/>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Appendix</a:t>
            </a:r>
          </a:p>
        </p:txBody>
      </p:sp>
      <p:sp>
        <p:nvSpPr>
          <p:cNvPr id="3" name="Content Placeholder 2"/>
          <p:cNvSpPr>
            <a:spLocks noGrp="1"/>
          </p:cNvSpPr>
          <p:nvPr>
            <p:ph idx="1"/>
          </p:nvPr>
        </p:nvSpPr>
        <p:spPr>
          <a:xfrm>
            <a:off x="509814" y="1863384"/>
            <a:ext cx="11849100" cy="4314484"/>
          </a:xfrm>
        </p:spPr>
        <p:txBody>
          <a:bodyPr vert="horz" lIns="91440" tIns="45720" rIns="91440" bIns="45720" rtlCol="0" anchor="t">
            <a:normAutofit/>
          </a:bodyPr>
          <a:lstStyle/>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Youth Behavioral Health Trainings and Board Policies </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LRE Block Grant </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Expenditure Deadlines</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Prop 2 - School Bond Detail</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PERS and STRS Rates</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Educator Workforce</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Settlements on Childhood Sexual Abuse Claims</a:t>
            </a:r>
          </a:p>
          <a:p>
            <a:pPr>
              <a:lnSpc>
                <a:spcPct val="100000"/>
              </a:lnSpc>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4">
            <a:extLst>
              <a:ext uri="{FF2B5EF4-FFF2-40B4-BE49-F238E27FC236}">
                <a16:creationId xmlns:a16="http://schemas.microsoft.com/office/drawing/2014/main" id="{FCB83A87-335C-FD4C-85B4-5B67995F3872}"/>
              </a:ext>
            </a:extLst>
          </p:cNvPr>
          <p:cNvSpPr>
            <a:spLocks noGrp="1"/>
          </p:cNvSpPr>
          <p:nvPr>
            <p:ph type="sldNum" sz="quarter" idx="12"/>
          </p:nvPr>
        </p:nvSpPr>
        <p:spPr/>
        <p:txBody>
          <a:bodyPr/>
          <a:lstStyle/>
          <a:p>
            <a:fld id="{8F70D422-000D-A241-BAFC-1DC3460337DE}" type="slidenum">
              <a:rPr lang="en-US" smtClean="0"/>
              <a:pPr/>
              <a:t>31</a:t>
            </a:fld>
            <a:endParaRPr lang="en-US"/>
          </a:p>
        </p:txBody>
      </p:sp>
    </p:spTree>
    <p:extLst>
      <p:ext uri="{BB962C8B-B14F-4D97-AF65-F5344CB8AC3E}">
        <p14:creationId xmlns:p14="http://schemas.microsoft.com/office/powerpoint/2010/main" val="3618042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523760" y="861137"/>
            <a:ext cx="11144480" cy="976781"/>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Youth Behavioral Health - Trainings</a:t>
            </a:r>
            <a:endParaRPr lang="en-US">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169818" y="1837918"/>
            <a:ext cx="11708674" cy="4625022"/>
          </a:xfrm>
        </p:spPr>
        <p:txBody>
          <a:bodyPr>
            <a:normAutofit/>
          </a:bodyPr>
          <a:lstStyle/>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Trainings must be provided in accordance with all the following</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Provide instruction around the unique risk factors and warning signs of behavioral health problems in adolescents</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Build understanding of the importance of early intervention</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Teach classified and certificated employees how to help an adolescent in crisis or experiencing a behavioral health challenge</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Adopted board policy must be developed in consultation with the school and community interest holders and school-linked behavioral health professionals</a:t>
            </a:r>
          </a:p>
          <a:p>
            <a:pPr>
              <a:lnSpc>
                <a:spcPct val="110000"/>
              </a:lnSpc>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32</a:t>
            </a:fld>
            <a:endParaRPr lang="en-US"/>
          </a:p>
        </p:txBody>
      </p:sp>
    </p:spTree>
    <p:extLst>
      <p:ext uri="{BB962C8B-B14F-4D97-AF65-F5344CB8AC3E}">
        <p14:creationId xmlns:p14="http://schemas.microsoft.com/office/powerpoint/2010/main" val="2337514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523760" y="861137"/>
            <a:ext cx="11144480" cy="976781"/>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Youth Behavioral Health – Board Policy</a:t>
            </a:r>
            <a:endParaRPr lang="en-US">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143692" y="1837918"/>
            <a:ext cx="11734800" cy="4625022"/>
          </a:xfrm>
        </p:spPr>
        <p:txBody>
          <a:bodyPr>
            <a:normAutofit/>
          </a:bodyPr>
          <a:lstStyle/>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Adopted board policy must be developed in consultation with school and community interest holders and school-linked behavioral health professionals</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Must address procedures relating to referrals to behavioral health professionals and support services</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Can be based on CDE’s model policy</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Must address the needs of high-risk groups, as defined</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Must address any training to be provided to teacher or pupils in grade 7-12 on pupil behavioral health</a:t>
            </a:r>
          </a:p>
          <a:p>
            <a:pPr>
              <a:lnSpc>
                <a:spcPct val="110000"/>
              </a:lnSpc>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33</a:t>
            </a:fld>
            <a:endParaRPr lang="en-US"/>
          </a:p>
        </p:txBody>
      </p:sp>
    </p:spTree>
    <p:extLst>
      <p:ext uri="{BB962C8B-B14F-4D97-AF65-F5344CB8AC3E}">
        <p14:creationId xmlns:p14="http://schemas.microsoft.com/office/powerpoint/2010/main" val="2109054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79ED-BE69-DB0A-2D61-A1758C0101F4}"/>
              </a:ext>
            </a:extLst>
          </p:cNvPr>
          <p:cNvSpPr>
            <a:spLocks noGrp="1"/>
          </p:cNvSpPr>
          <p:nvPr>
            <p:ph type="title"/>
          </p:nvPr>
        </p:nvSpPr>
        <p:spPr>
          <a:xfrm>
            <a:off x="0" y="1074060"/>
            <a:ext cx="12192000" cy="761546"/>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LRE Block Grant Needs Assessment</a:t>
            </a:r>
          </a:p>
        </p:txBody>
      </p:sp>
      <p:sp>
        <p:nvSpPr>
          <p:cNvPr id="3" name="Content Placeholder 2">
            <a:extLst>
              <a:ext uri="{FF2B5EF4-FFF2-40B4-BE49-F238E27FC236}">
                <a16:creationId xmlns:a16="http://schemas.microsoft.com/office/drawing/2014/main" id="{0C7E3A91-9B20-5B5A-8790-3E6D6DC4C75D}"/>
              </a:ext>
            </a:extLst>
          </p:cNvPr>
          <p:cNvSpPr>
            <a:spLocks noGrp="1"/>
          </p:cNvSpPr>
          <p:nvPr>
            <p:ph idx="1"/>
          </p:nvPr>
        </p:nvSpPr>
        <p:spPr>
          <a:xfrm>
            <a:off x="193287" y="1835606"/>
            <a:ext cx="11406877" cy="4709656"/>
          </a:xfrm>
        </p:spPr>
        <p:txBody>
          <a:bodyPr vert="horz" lIns="91440" tIns="45720" rIns="91440" bIns="45720" rtlCol="0" anchor="t">
            <a:normAutofit/>
          </a:bodyPr>
          <a:lstStyle/>
          <a:p>
            <a:pPr>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Needs assessment must</a:t>
            </a:r>
          </a:p>
          <a:p>
            <a:pPr lvl="1">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Identify pupils in greatest need of learning recovery supports and the interventions the LEAs have selected to address their needs</a:t>
            </a:r>
          </a:p>
          <a:p>
            <a:pPr lvl="1">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Include a review of each of the following metrics:</a:t>
            </a:r>
          </a:p>
          <a:p>
            <a:pPr lvl="2">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Assessment of academic performance in ELA and math</a:t>
            </a:r>
          </a:p>
          <a:p>
            <a:pPr lvl="2">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Assessment of chronic absenteeism</a:t>
            </a:r>
          </a:p>
          <a:p>
            <a:pPr>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LEA may include local metrics as part of the needs assessment, and may contract with a third party to develop/support the development of the needs assessment</a:t>
            </a:r>
          </a:p>
          <a:p>
            <a:pPr lvl="1">
              <a:lnSpc>
                <a:spcPct val="120000"/>
              </a:lnSpc>
              <a:buFont typeface="Arial"/>
              <a:buChar char="•"/>
            </a:pPr>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endParaRPr lang="en-US" altLang="en-US" b="0" u="none" strike="noStrike" cap="none" normalizeH="0" baseline="0">
              <a:ln>
                <a:noFill/>
              </a:ln>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A1CD65CC-5A74-906A-F48E-EF09915BE403}"/>
              </a:ext>
            </a:extLst>
          </p:cNvPr>
          <p:cNvSpPr>
            <a:spLocks noGrp="1"/>
          </p:cNvSpPr>
          <p:nvPr>
            <p:ph type="sldNum" sz="quarter" idx="12"/>
          </p:nvPr>
        </p:nvSpPr>
        <p:spPr/>
        <p:txBody>
          <a:bodyPr/>
          <a:lstStyle/>
          <a:p>
            <a:fld id="{8F70D422-000D-A241-BAFC-1DC3460337DE}" type="slidenum">
              <a:rPr lang="en-US" smtClean="0">
                <a:latin typeface="Helvetica Neue" panose="02000503000000020004" pitchFamily="2" charset="0"/>
                <a:ea typeface="Helvetica Neue" panose="02000503000000020004" pitchFamily="2" charset="0"/>
                <a:cs typeface="Helvetica Neue" panose="02000503000000020004" pitchFamily="2" charset="0"/>
              </a:rPr>
              <a:pPr/>
              <a:t>34</a:t>
            </a:fld>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page107image2403560816">
            <a:extLst>
              <a:ext uri="{FF2B5EF4-FFF2-40B4-BE49-F238E27FC236}">
                <a16:creationId xmlns:a16="http://schemas.microsoft.com/office/drawing/2014/main" id="{7889DA4A-0F55-A30E-D5C4-31ED4999E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6032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07image2440452736">
            <a:extLst>
              <a:ext uri="{FF2B5EF4-FFF2-40B4-BE49-F238E27FC236}">
                <a16:creationId xmlns:a16="http://schemas.microsoft.com/office/drawing/2014/main" id="{AABF03EF-2BE1-A1E8-3A39-4E584C486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533400"/>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07image2403560816">
            <a:extLst>
              <a:ext uri="{FF2B5EF4-FFF2-40B4-BE49-F238E27FC236}">
                <a16:creationId xmlns:a16="http://schemas.microsoft.com/office/drawing/2014/main" id="{7D74B02B-F363-71FB-DFDF-5517C4F27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9207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07image2440452736">
            <a:extLst>
              <a:ext uri="{FF2B5EF4-FFF2-40B4-BE49-F238E27FC236}">
                <a16:creationId xmlns:a16="http://schemas.microsoft.com/office/drawing/2014/main" id="{A441C833-7439-0CC0-28EB-20B02D361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685800"/>
            <a:ext cx="61722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870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79ED-BE69-DB0A-2D61-A1758C0101F4}"/>
              </a:ext>
            </a:extLst>
          </p:cNvPr>
          <p:cNvSpPr>
            <a:spLocks noGrp="1"/>
          </p:cNvSpPr>
          <p:nvPr>
            <p:ph type="title"/>
          </p:nvPr>
        </p:nvSpPr>
        <p:spPr>
          <a:xfrm>
            <a:off x="0" y="1074060"/>
            <a:ext cx="12192000" cy="761546"/>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LRE Block Grant LCAP Changes</a:t>
            </a:r>
          </a:p>
        </p:txBody>
      </p:sp>
      <p:sp>
        <p:nvSpPr>
          <p:cNvPr id="3" name="Content Placeholder 2">
            <a:extLst>
              <a:ext uri="{FF2B5EF4-FFF2-40B4-BE49-F238E27FC236}">
                <a16:creationId xmlns:a16="http://schemas.microsoft.com/office/drawing/2014/main" id="{0C7E3A91-9B20-5B5A-8790-3E6D6DC4C75D}"/>
              </a:ext>
            </a:extLst>
          </p:cNvPr>
          <p:cNvSpPr>
            <a:spLocks noGrp="1"/>
          </p:cNvSpPr>
          <p:nvPr>
            <p:ph idx="1"/>
          </p:nvPr>
        </p:nvSpPr>
        <p:spPr>
          <a:xfrm>
            <a:off x="279400" y="1931697"/>
            <a:ext cx="11020503" cy="4709656"/>
          </a:xfrm>
        </p:spPr>
        <p:txBody>
          <a:bodyPr vert="horz" lIns="91440" tIns="45720" rIns="91440" bIns="45720" rtlCol="0" anchor="t">
            <a:normAutofit/>
          </a:bodyPr>
          <a:lstStyle/>
          <a:p>
            <a:pPr>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For LRE funds received in 2025-26, 2026-27, and 2027-28, LCAPs would need to include the following:</a:t>
            </a:r>
          </a:p>
          <a:p>
            <a:pPr lvl="1">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Identification of all planned expenditures</a:t>
            </a:r>
          </a:p>
          <a:p>
            <a:pPr lvl="1">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Identification of at least one metric to monitor the impact of each service provided</a:t>
            </a:r>
          </a:p>
          <a:p>
            <a:pPr lvl="1">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Articulation of the rationale for selecting the planned actions</a:t>
            </a:r>
          </a:p>
          <a:p>
            <a:pPr lvl="1">
              <a:lnSpc>
                <a:spcPct val="120000"/>
              </a:lnSpc>
              <a:buFont typeface="Arial"/>
              <a:buChar char="•"/>
            </a:pPr>
            <a:r>
              <a:rPr lang="en-US" altLang="en-US">
                <a:latin typeface="Helvetica Neue" panose="02000503000000020004" pitchFamily="2" charset="0"/>
                <a:ea typeface="Helvetica Neue" panose="02000503000000020004" pitchFamily="2" charset="0"/>
                <a:cs typeface="Helvetica Neue" panose="02000503000000020004" pitchFamily="2" charset="0"/>
              </a:rPr>
              <a:t>Explanation of how research supports each selected service</a:t>
            </a:r>
          </a:p>
          <a:p>
            <a:pPr marL="0" indent="0">
              <a:lnSpc>
                <a:spcPct val="120000"/>
              </a:lnSpc>
              <a:buNone/>
            </a:pPr>
            <a:endParaRPr lang="en-US" altLang="en-US" b="0" u="none" strike="noStrike" cap="none" normalizeH="0" baseline="0">
              <a:ln>
                <a:noFill/>
              </a:ln>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A1CD65CC-5A74-906A-F48E-EF09915BE403}"/>
              </a:ext>
            </a:extLst>
          </p:cNvPr>
          <p:cNvSpPr>
            <a:spLocks noGrp="1"/>
          </p:cNvSpPr>
          <p:nvPr>
            <p:ph type="sldNum" sz="quarter" idx="12"/>
          </p:nvPr>
        </p:nvSpPr>
        <p:spPr/>
        <p:txBody>
          <a:bodyPr/>
          <a:lstStyle/>
          <a:p>
            <a:fld id="{8F70D422-000D-A241-BAFC-1DC3460337DE}" type="slidenum">
              <a:rPr lang="en-US" smtClean="0">
                <a:latin typeface="Helvetica Neue" panose="02000503000000020004" pitchFamily="2" charset="0"/>
                <a:ea typeface="Helvetica Neue" panose="02000503000000020004" pitchFamily="2" charset="0"/>
                <a:cs typeface="Helvetica Neue" panose="02000503000000020004" pitchFamily="2" charset="0"/>
              </a:rPr>
              <a:pPr/>
              <a:t>35</a:t>
            </a:fld>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page107image2403560816">
            <a:extLst>
              <a:ext uri="{FF2B5EF4-FFF2-40B4-BE49-F238E27FC236}">
                <a16:creationId xmlns:a16="http://schemas.microsoft.com/office/drawing/2014/main" id="{7889DA4A-0F55-A30E-D5C4-31ED4999E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6032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07image2440452736">
            <a:extLst>
              <a:ext uri="{FF2B5EF4-FFF2-40B4-BE49-F238E27FC236}">
                <a16:creationId xmlns:a16="http://schemas.microsoft.com/office/drawing/2014/main" id="{AABF03EF-2BE1-A1E8-3A39-4E584C486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533400"/>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07image2403560816">
            <a:extLst>
              <a:ext uri="{FF2B5EF4-FFF2-40B4-BE49-F238E27FC236}">
                <a16:creationId xmlns:a16="http://schemas.microsoft.com/office/drawing/2014/main" id="{7D74B02B-F363-71FB-DFDF-5517C4F27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9207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07image2440452736">
            <a:extLst>
              <a:ext uri="{FF2B5EF4-FFF2-40B4-BE49-F238E27FC236}">
                <a16:creationId xmlns:a16="http://schemas.microsoft.com/office/drawing/2014/main" id="{A441C833-7439-0CC0-28EB-20B02D361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685800"/>
            <a:ext cx="61722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09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79ED-BE69-DB0A-2D61-A1758C0101F4}"/>
              </a:ext>
            </a:extLst>
          </p:cNvPr>
          <p:cNvSpPr>
            <a:spLocks noGrp="1"/>
          </p:cNvSpPr>
          <p:nvPr>
            <p:ph type="title"/>
          </p:nvPr>
        </p:nvSpPr>
        <p:spPr>
          <a:xfrm>
            <a:off x="838200" y="921075"/>
            <a:ext cx="10515600" cy="761546"/>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Expenditure Deadlines</a:t>
            </a:r>
          </a:p>
        </p:txBody>
      </p:sp>
      <p:sp>
        <p:nvSpPr>
          <p:cNvPr id="3" name="Content Placeholder 2">
            <a:extLst>
              <a:ext uri="{FF2B5EF4-FFF2-40B4-BE49-F238E27FC236}">
                <a16:creationId xmlns:a16="http://schemas.microsoft.com/office/drawing/2014/main" id="{0C7E3A91-9B20-5B5A-8790-3E6D6DC4C75D}"/>
              </a:ext>
            </a:extLst>
          </p:cNvPr>
          <p:cNvSpPr>
            <a:spLocks noGrp="1"/>
          </p:cNvSpPr>
          <p:nvPr>
            <p:ph idx="1"/>
          </p:nvPr>
        </p:nvSpPr>
        <p:spPr>
          <a:xfrm>
            <a:off x="127000" y="1735930"/>
            <a:ext cx="12065000" cy="4709656"/>
          </a:xfrm>
        </p:spPr>
        <p:txBody>
          <a:bodyPr vert="horz" lIns="91440" tIns="45720" rIns="91440" bIns="45720" rtlCol="0" anchor="t">
            <a:normAutofit fontScale="92500" lnSpcReduction="10000"/>
          </a:bodyPr>
          <a:lstStyle/>
          <a:p>
            <a:pPr>
              <a:lnSpc>
                <a:spcPct val="120000"/>
              </a:lnSpc>
            </a:pPr>
            <a:r>
              <a:rPr lang="en-US" altLang="en-US" b="1"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A</a:t>
            </a:r>
            <a:r>
              <a:rPr lang="en-US" altLang="en-US" b="1" dirty="0">
                <a:latin typeface="Helvetica Neue" panose="02000503000000020004" pitchFamily="2" charset="0"/>
                <a:ea typeface="Helvetica Neue" panose="02000503000000020004" pitchFamily="2" charset="0"/>
                <a:cs typeface="Helvetica Neue" panose="02000503000000020004" pitchFamily="2" charset="0"/>
              </a:rPr>
              <a:t>-G Completion Improvement Grant Program </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 Adds reporting deadline for final expenditures of August 31, 2026, at which point CDE will initiate collection of unexpended funds. LEAs that don’t submit a report forfeit all funds. </a:t>
            </a:r>
          </a:p>
          <a:p>
            <a:pPr>
              <a:lnSpc>
                <a:spcPct val="120000"/>
              </a:lnSpc>
            </a:pPr>
            <a:r>
              <a:rPr lang="en-US" altLang="en-US" b="1"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Arts, Music, and Instructional Materials Discretionary Block Grant </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a:t>
            </a:r>
            <a:r>
              <a:rPr lang="en-US" altLang="en-US"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Adds expenditure deadline of June 30, 2026. Adds reporting deadline for final expenditures of September 30, 2026, at which point CDE will initiate collection of unexpended funds. LEAs that don’t submit a report forfeit all funds.</a:t>
            </a:r>
            <a:endParaRPr lang="en-US" altLang="en-US" b="1"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20000"/>
              </a:lnSpc>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Equity Multiplier </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a:t>
            </a:r>
            <a:r>
              <a:rPr lang="en-US" altLang="en-US"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Requires LEAs to return funds that went to a </a:t>
            </a:r>
            <a:r>
              <a:rPr lang="en-US" altLang="en-US" dirty="0" err="1">
                <a:latin typeface="Helvetica Neue" panose="02000503000000020004" pitchFamily="2" charset="0"/>
                <a:ea typeface="Helvetica Neue" panose="02000503000000020004" pitchFamily="2" charset="0"/>
                <a:cs typeface="Helvetica Neue" panose="02000503000000020004" pitchFamily="2" charset="0"/>
              </a:rPr>
              <a:t>schoolsite</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 that has closed.</a:t>
            </a:r>
            <a:endParaRPr lang="en-US" altLang="en-US" b="1"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A1CD65CC-5A74-906A-F48E-EF09915BE403}"/>
              </a:ext>
            </a:extLst>
          </p:cNvPr>
          <p:cNvSpPr>
            <a:spLocks noGrp="1"/>
          </p:cNvSpPr>
          <p:nvPr>
            <p:ph type="sldNum" sz="quarter" idx="12"/>
          </p:nvPr>
        </p:nvSpPr>
        <p:spPr/>
        <p:txBody>
          <a:bodyPr/>
          <a:lstStyle/>
          <a:p>
            <a:fld id="{8F70D422-000D-A241-BAFC-1DC3460337DE}" type="slidenum">
              <a:rPr lang="en-US" smtClean="0">
                <a:latin typeface="Helvetica Neue" panose="02000503000000020004" pitchFamily="2" charset="0"/>
                <a:ea typeface="Helvetica Neue" panose="02000503000000020004" pitchFamily="2" charset="0"/>
                <a:cs typeface="Helvetica Neue" panose="02000503000000020004" pitchFamily="2" charset="0"/>
              </a:rPr>
              <a:pPr/>
              <a:t>36</a:t>
            </a:fld>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page107image2403560816">
            <a:extLst>
              <a:ext uri="{FF2B5EF4-FFF2-40B4-BE49-F238E27FC236}">
                <a16:creationId xmlns:a16="http://schemas.microsoft.com/office/drawing/2014/main" id="{7889DA4A-0F55-A30E-D5C4-31ED4999E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6032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07image2440452736">
            <a:extLst>
              <a:ext uri="{FF2B5EF4-FFF2-40B4-BE49-F238E27FC236}">
                <a16:creationId xmlns:a16="http://schemas.microsoft.com/office/drawing/2014/main" id="{AABF03EF-2BE1-A1E8-3A39-4E584C486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33400"/>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07image2403560816">
            <a:extLst>
              <a:ext uri="{FF2B5EF4-FFF2-40B4-BE49-F238E27FC236}">
                <a16:creationId xmlns:a16="http://schemas.microsoft.com/office/drawing/2014/main" id="{7D74B02B-F363-71FB-DFDF-5517C4F27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9207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07image2440452736">
            <a:extLst>
              <a:ext uri="{FF2B5EF4-FFF2-40B4-BE49-F238E27FC236}">
                <a16:creationId xmlns:a16="http://schemas.microsoft.com/office/drawing/2014/main" id="{A441C833-7439-0CC0-28EB-20B02D361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685800"/>
            <a:ext cx="61722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65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83128" y="997271"/>
            <a:ext cx="12017828" cy="776368"/>
          </a:xfrm>
        </p:spPr>
        <p:txBody>
          <a:bodyPr>
            <a:normAutofit/>
          </a:bodyPr>
          <a:lstStyle/>
          <a:p>
            <a:pPr algn="ctr"/>
            <a:r>
              <a:rPr lang="en-US" sz="4400" dirty="0">
                <a:latin typeface="Helvetica Neue" panose="02000503000000020004"/>
              </a:rPr>
              <a:t>Prop 2 - Changes to SFP</a:t>
            </a:r>
            <a:endParaRPr lang="en-US" dirty="0">
              <a:latin typeface="Helvetica Neue" panose="02000503000000020004"/>
            </a:endParaRP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83128" y="1773639"/>
            <a:ext cx="12017828" cy="4843815"/>
          </a:xfrm>
        </p:spPr>
        <p:txBody>
          <a:bodyPr vert="horz" lIns="91440" tIns="45720" rIns="91440" bIns="45720" rtlCol="0" anchor="t">
            <a:noAutofit/>
          </a:bodyPr>
          <a:lstStyle/>
          <a:p>
            <a:pPr>
              <a:lnSpc>
                <a:spcPct val="100000"/>
              </a:lnSpc>
            </a:pPr>
            <a:r>
              <a:rPr lang="en-US" dirty="0">
                <a:latin typeface="Helvetica Neue" panose="02000503000000020004"/>
              </a:rPr>
              <a:t>New sliding scale for New Construction and Modernization Grants</a:t>
            </a:r>
          </a:p>
          <a:p>
            <a:pPr>
              <a:lnSpc>
                <a:spcPct val="100000"/>
              </a:lnSpc>
            </a:pPr>
            <a:r>
              <a:rPr lang="en-US" dirty="0">
                <a:latin typeface="Helvetica Neue" panose="02000503000000020004"/>
              </a:rPr>
              <a:t>Lower wealth school districts would receive additional state funding</a:t>
            </a:r>
          </a:p>
          <a:p>
            <a:pPr lvl="1">
              <a:lnSpc>
                <a:spcPct val="100000"/>
              </a:lnSpc>
            </a:pPr>
            <a:r>
              <a:rPr lang="en-US" dirty="0">
                <a:effectLst/>
                <a:latin typeface="Helvetica Neue" panose="02000503000000020004" pitchFamily="2" charset="0"/>
                <a:ea typeface="Helvetica Neue" panose="02000503000000020004" pitchFamily="2" charset="0"/>
                <a:cs typeface="Helvetica Neue" panose="02000503000000020004" pitchFamily="2" charset="0"/>
              </a:rPr>
              <a:t>New Construction: Increases the state grant amount from 50% to 55% based on a district’s ability to generate local funds and the percentage of unduplicated students</a:t>
            </a:r>
          </a:p>
          <a:p>
            <a:pPr lvl="1">
              <a:lnSpc>
                <a:spcPct val="100000"/>
              </a:lnSpc>
            </a:pPr>
            <a:r>
              <a:rPr lang="en-US" kern="100" dirty="0">
                <a:effectLst/>
                <a:latin typeface="Helvetica Neue" panose="02000503000000020004" pitchFamily="2" charset="0"/>
                <a:ea typeface="Helvetica Neue" panose="02000503000000020004" pitchFamily="2" charset="0"/>
                <a:cs typeface="Helvetica Neue" panose="02000503000000020004" pitchFamily="2" charset="0"/>
              </a:rPr>
              <a:t>Modernization Grants: Increases the state grant amount from 60% to 65% based on a district’s ability to generate local funds and the percentage of unduplicated students</a:t>
            </a:r>
          </a:p>
          <a:p>
            <a:pPr>
              <a:lnSpc>
                <a:spcPct val="100000"/>
              </a:lnSpc>
            </a:pPr>
            <a:r>
              <a:rPr lang="en-US" dirty="0">
                <a:latin typeface="Helvetica Neue" panose="02000503000000020004"/>
              </a:rPr>
              <a:t>Establishes four new Supplemental Grants for eligible school districts (see next slide)</a:t>
            </a: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p:txBody>
      </p:sp>
    </p:spTree>
    <p:extLst>
      <p:ext uri="{BB962C8B-B14F-4D97-AF65-F5344CB8AC3E}">
        <p14:creationId xmlns:p14="http://schemas.microsoft.com/office/powerpoint/2010/main" val="296599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484660" y="811501"/>
            <a:ext cx="11222680" cy="776368"/>
          </a:xfrm>
        </p:spPr>
        <p:txBody>
          <a:bodyPr>
            <a:normAutofit/>
          </a:bodyPr>
          <a:lstStyle/>
          <a:p>
            <a:pPr algn="ctr"/>
            <a:r>
              <a:rPr lang="en-US" sz="4400" dirty="0">
                <a:latin typeface="Helvetica Neue" panose="02000503000000020004"/>
              </a:rPr>
              <a:t>Prop 2 - Changes to SFP, cont.</a:t>
            </a:r>
            <a:endParaRPr lang="en-US" dirty="0">
              <a:latin typeface="Helvetica Neue" panose="02000503000000020004"/>
            </a:endParaRP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135038" y="1591232"/>
            <a:ext cx="11921924" cy="5241096"/>
          </a:xfrm>
        </p:spPr>
        <p:txBody>
          <a:bodyPr vert="horz" lIns="91440" tIns="45720" rIns="91440" bIns="45720" rtlCol="0" anchor="t">
            <a:noAutofit/>
          </a:bodyPr>
          <a:lstStyle/>
          <a:p>
            <a:pPr marL="0" indent="0" algn="ctr">
              <a:lnSpc>
                <a:spcPct val="100000"/>
              </a:lnSpc>
              <a:spcBef>
                <a:spcPts val="0"/>
              </a:spcBef>
              <a:buNone/>
            </a:pPr>
            <a:r>
              <a:rPr lang="en-US" sz="2200" b="1" dirty="0">
                <a:latin typeface="Helvetica Neue" panose="02000503000000020004"/>
              </a:rPr>
              <a:t>Four New Supplemental Grants for Eligible School Districts</a:t>
            </a:r>
          </a:p>
          <a:p>
            <a:pPr marL="0" indent="0" algn="ctr">
              <a:lnSpc>
                <a:spcPct val="100000"/>
              </a:lnSpc>
              <a:spcBef>
                <a:spcPts val="0"/>
              </a:spcBef>
              <a:buNone/>
            </a:pPr>
            <a:endParaRPr lang="en-US" sz="1800" kern="1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r>
              <a:rPr lang="en-US" sz="2000" b="1" kern="100" dirty="0">
                <a:effectLst/>
                <a:latin typeface="Helvetica Neue" panose="02000503000000020004" pitchFamily="2" charset="0"/>
                <a:ea typeface="Helvetica Neue" panose="02000503000000020004" pitchFamily="2" charset="0"/>
                <a:cs typeface="Helvetica Neue" panose="02000503000000020004" pitchFamily="2" charset="0"/>
              </a:rPr>
              <a:t>Minimum Essential Facilities: </a:t>
            </a:r>
            <a:r>
              <a:rPr lang="en-US" sz="2000" kern="100" dirty="0">
                <a:effectLst/>
                <a:latin typeface="Helvetica Neue" panose="02000503000000020004" pitchFamily="2" charset="0"/>
                <a:ea typeface="Helvetica Neue" panose="02000503000000020004" pitchFamily="2" charset="0"/>
                <a:cs typeface="Helvetica Neue" panose="02000503000000020004" pitchFamily="2" charset="0"/>
              </a:rPr>
              <a:t>Authorizes eligible school districts applying for a modernization grant to receive one supplemental grant for a school kitchen, gym, multipurpose room or library if the existing facility is insufficient or the school does not have one of those facilities </a:t>
            </a:r>
          </a:p>
          <a:p>
            <a:pPr>
              <a:spcBef>
                <a:spcPts val="0"/>
              </a:spcBef>
            </a:pPr>
            <a:endParaRPr lang="en-US" sz="2000" kern="1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r>
              <a:rPr lang="en-US" sz="2000" b="1" kern="100" dirty="0">
                <a:effectLst/>
                <a:latin typeface="Helvetica Neue" panose="02000503000000020004" pitchFamily="2" charset="0"/>
                <a:ea typeface="Helvetica Neue" panose="02000503000000020004" pitchFamily="2" charset="0"/>
                <a:cs typeface="Helvetica Neue" panose="02000503000000020004" pitchFamily="2" charset="0"/>
              </a:rPr>
              <a:t>TK: </a:t>
            </a:r>
            <a:r>
              <a:rPr lang="en-US" sz="2000" kern="100" dirty="0">
                <a:effectLst/>
                <a:latin typeface="Helvetica Neue" panose="02000503000000020004" pitchFamily="2" charset="0"/>
                <a:ea typeface="Helvetica Neue" panose="02000503000000020004" pitchFamily="2" charset="0"/>
                <a:cs typeface="Helvetica Neue" panose="02000503000000020004" pitchFamily="2" charset="0"/>
              </a:rPr>
              <a:t>Authorizes eligible school districts applying for a modernization grant to receive a supplemental grant for transitional kindergarten facilities if the existing facilities are insufficient or the school does not have an existing facility</a:t>
            </a:r>
          </a:p>
          <a:p>
            <a:pPr>
              <a:spcBef>
                <a:spcPts val="0"/>
              </a:spcBef>
            </a:pPr>
            <a:endParaRPr lang="en-US" sz="2000" kern="1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r>
              <a:rPr lang="en-US" sz="2000" b="1" kern="100" dirty="0">
                <a:effectLst/>
                <a:latin typeface="Helvetica Neue" panose="02000503000000020004" pitchFamily="2" charset="0"/>
                <a:ea typeface="Helvetica Neue" panose="02000503000000020004" pitchFamily="2" charset="0"/>
                <a:cs typeface="Helvetica Neue" panose="02000503000000020004" pitchFamily="2" charset="0"/>
              </a:rPr>
              <a:t>Extreme Heat and Energy Efficiency: </a:t>
            </a:r>
            <a:r>
              <a:rPr lang="en-US" sz="2000" kern="100" dirty="0">
                <a:effectLst/>
                <a:latin typeface="Helvetica Neue" panose="02000503000000020004" pitchFamily="2" charset="0"/>
                <a:ea typeface="Helvetica Neue" panose="02000503000000020004" pitchFamily="2" charset="0"/>
                <a:cs typeface="Helvetica Neue" panose="02000503000000020004" pitchFamily="2" charset="0"/>
              </a:rPr>
              <a:t>Authorizes an eligible school district applying for a new construction or modernization grant to receive a supplemental grant of up to 5% of project costs for projects that adapt to higher average temperatures that pose a threat to the health and safety of student and staff and advance state </a:t>
            </a:r>
            <a:r>
              <a:rPr lang="en-US" sz="2000" kern="100">
                <a:effectLst/>
                <a:latin typeface="Helvetica Neue" panose="02000503000000020004" pitchFamily="2" charset="0"/>
                <a:ea typeface="Helvetica Neue" panose="02000503000000020004" pitchFamily="2" charset="0"/>
                <a:cs typeface="Helvetica Neue" panose="02000503000000020004" pitchFamily="2" charset="0"/>
              </a:rPr>
              <a:t>energy goals</a:t>
            </a:r>
            <a:endParaRPr lang="en-US" sz="2000"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endParaRPr lang="en-US" sz="2000" kern="1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r>
              <a:rPr lang="en-US" sz="2000" b="1" kern="100" dirty="0">
                <a:effectLst/>
                <a:latin typeface="Helvetica Neue" panose="02000503000000020004" pitchFamily="2" charset="0"/>
                <a:ea typeface="Helvetica Neue" panose="02000503000000020004" pitchFamily="2" charset="0"/>
                <a:cs typeface="Helvetica Neue" panose="02000503000000020004" pitchFamily="2" charset="0"/>
              </a:rPr>
              <a:t>Career Technical Education: </a:t>
            </a:r>
            <a:r>
              <a:rPr lang="en-US" sz="2000" kern="100" dirty="0">
                <a:effectLst/>
                <a:latin typeface="Helvetica Neue" panose="02000503000000020004" pitchFamily="2" charset="0"/>
                <a:ea typeface="Helvetica Neue" panose="02000503000000020004" pitchFamily="2" charset="0"/>
                <a:cs typeface="Helvetica Neue" panose="02000503000000020004" pitchFamily="2" charset="0"/>
              </a:rPr>
              <a:t>Authorizes eligible school districts applying for modernization grants to receive a supplemental grant of up to 5% of project costs that promote CTE</a:t>
            </a: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p:txBody>
      </p:sp>
    </p:spTree>
    <p:extLst>
      <p:ext uri="{BB962C8B-B14F-4D97-AF65-F5344CB8AC3E}">
        <p14:creationId xmlns:p14="http://schemas.microsoft.com/office/powerpoint/2010/main" val="2895996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431607" y="926021"/>
            <a:ext cx="11222680" cy="776368"/>
          </a:xfrm>
        </p:spPr>
        <p:txBody>
          <a:bodyPr>
            <a:normAutofit/>
          </a:bodyPr>
          <a:lstStyle/>
          <a:p>
            <a:pPr algn="ctr"/>
            <a:r>
              <a:rPr lang="en-US" sz="4400" dirty="0">
                <a:latin typeface="Helvetica Neue" panose="02000503000000020004"/>
              </a:rPr>
              <a:t>Prop 2 - Changes to the SFP, cont.</a:t>
            </a:r>
            <a:endParaRPr lang="en-US" dirty="0">
              <a:latin typeface="Helvetica Neue" panose="02000503000000020004"/>
            </a:endParaRP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193236" y="1436919"/>
            <a:ext cx="11777091" cy="4990535"/>
          </a:xfrm>
        </p:spPr>
        <p:txBody>
          <a:bodyPr vert="horz" lIns="91440" tIns="45720" rIns="91440" bIns="45720" rtlCol="0" anchor="t">
            <a:noAutofit/>
          </a:bodyPr>
          <a:lstStyle/>
          <a:p>
            <a:pPr marL="0" indent="0">
              <a:spcBef>
                <a:spcPts val="0"/>
              </a:spcBef>
              <a:buNone/>
            </a:pPr>
            <a:endParaRPr lang="en-US"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spcBef>
                <a:spcPts val="0"/>
              </a:spcBef>
              <a:buNone/>
            </a:pPr>
            <a:r>
              <a:rPr lang="en-US" sz="2200" b="1" dirty="0">
                <a:latin typeface="Helvetica Neue" panose="02000503000000020004"/>
              </a:rPr>
              <a:t>Additional Changes Include</a:t>
            </a:r>
            <a:endParaRPr lang="en-US" sz="1600" dirty="0">
              <a:latin typeface="Helvetica Neue" panose="02000503000000020004"/>
            </a:endParaRPr>
          </a:p>
          <a:p>
            <a:r>
              <a:rPr lang="en-US" sz="18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Increases the number of school districts eligible to receive up to 100% of state grants due to the inability to provide a local match</a:t>
            </a:r>
          </a:p>
          <a:p>
            <a:r>
              <a:rPr lang="en-US" sz="1800" dirty="0">
                <a:latin typeface="Helvetica Neue" panose="02000503000000020004" pitchFamily="2" charset="0"/>
                <a:ea typeface="Helvetica Neue" panose="02000503000000020004" pitchFamily="2" charset="0"/>
                <a:cs typeface="Helvetica Neue" panose="02000503000000020004" pitchFamily="2" charset="0"/>
              </a:rPr>
              <a:t>I</a:t>
            </a:r>
            <a:r>
              <a:rPr lang="en-US" sz="1800" dirty="0">
                <a:effectLst/>
                <a:latin typeface="Helvetica Neue" panose="02000503000000020004" pitchFamily="2" charset="0"/>
                <a:ea typeface="Helvetica Neue" panose="02000503000000020004" pitchFamily="2" charset="0"/>
                <a:cs typeface="Helvetica Neue" panose="02000503000000020004" pitchFamily="2" charset="0"/>
              </a:rPr>
              <a:t>ncreases the maximum level of total bonding capacity that a school district could have and still be eligible for financial hardship from $5 million to $15 million</a:t>
            </a:r>
          </a:p>
          <a:p>
            <a:r>
              <a:rPr lang="en-US" sz="1800" dirty="0">
                <a:latin typeface="Helvetica Neue" panose="02000503000000020004" pitchFamily="2" charset="0"/>
                <a:ea typeface="Helvetica Neue" panose="02000503000000020004" pitchFamily="2" charset="0"/>
                <a:cs typeface="Helvetica Neue" panose="02000503000000020004" pitchFamily="2" charset="0"/>
              </a:rPr>
              <a:t>Provides immediate disaster assistance for LEAs affected by natural disasters, such as temporary facilities</a:t>
            </a:r>
          </a:p>
          <a:p>
            <a:r>
              <a:rPr lang="en-US" sz="1800" dirty="0">
                <a:effectLst/>
                <a:latin typeface="Helvetica Neue" panose="02000503000000020004" pitchFamily="2" charset="0"/>
                <a:ea typeface="Helvetica Neue" panose="02000503000000020004" pitchFamily="2" charset="0"/>
                <a:cs typeface="Helvetica Neue" panose="02000503000000020004" pitchFamily="2" charset="0"/>
              </a:rPr>
              <a:t>Establishes a program for buildings older than 75 years old to receive higher new construction funds to demolish or replace the older buildings</a:t>
            </a:r>
            <a:r>
              <a:rPr lang="en-US" sz="1200"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US" sz="1800" dirty="0">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0"/>
              </a:spcBef>
              <a:buNone/>
            </a:pPr>
            <a:endParaRPr lang="en-US" sz="1600" dirty="0">
              <a:latin typeface="Helvetica Neue" panose="02000503000000020004"/>
            </a:endParaRPr>
          </a:p>
          <a:p>
            <a:pPr marL="0" indent="0" algn="ctr">
              <a:spcBef>
                <a:spcPts val="0"/>
              </a:spcBef>
              <a:buNone/>
            </a:pPr>
            <a:r>
              <a:rPr lang="en-US" sz="2200" b="1" dirty="0">
                <a:latin typeface="Helvetica Neue" panose="02000503000000020004"/>
              </a:rPr>
              <a:t>New Accountability and Transparency Requirements</a:t>
            </a:r>
          </a:p>
          <a:p>
            <a:pPr>
              <a:lnSpc>
                <a:spcPct val="100000"/>
              </a:lnSpc>
            </a:pPr>
            <a:r>
              <a:rPr lang="en-US" sz="1800" kern="100" dirty="0">
                <a:effectLst/>
                <a:latin typeface="Helvetica Neue" panose="02000503000000020004" pitchFamily="2" charset="0"/>
                <a:ea typeface="Helvetica Neue" panose="02000503000000020004" pitchFamily="2" charset="0"/>
                <a:cs typeface="Helvetica Neue" panose="02000503000000020004" pitchFamily="2" charset="0"/>
              </a:rPr>
              <a:t>Districts applying for a new construction or modernization grant will be required to have a five-year facilities master plan approved by the governing board that is updated as appropriate and provide facility inventory information to the state</a:t>
            </a:r>
          </a:p>
          <a:p>
            <a:pPr>
              <a:lnSpc>
                <a:spcPct val="100000"/>
              </a:lnSpc>
            </a:pPr>
            <a:r>
              <a:rPr lang="en-US" sz="1800" kern="100" dirty="0">
                <a:effectLst/>
                <a:latin typeface="Helvetica Neue" panose="02000503000000020004" pitchFamily="2" charset="0"/>
                <a:ea typeface="Helvetica Neue" panose="02000503000000020004" pitchFamily="2" charset="0"/>
                <a:cs typeface="Helvetica Neue" panose="02000503000000020004" pitchFamily="2" charset="0"/>
              </a:rPr>
              <a:t>LEAs and Community Colleges would also be required to conduct a public hearing, an audit, and to post the project and audit information on their respective websites to increase accountability and transparency</a:t>
            </a:r>
            <a:endParaRPr lang="en-US" sz="1800" dirty="0">
              <a:latin typeface="Helvetica Neue" panose="02000503000000020004"/>
            </a:endParaRPr>
          </a:p>
          <a:p>
            <a:pPr marL="0" indent="0">
              <a:lnSpc>
                <a:spcPct val="100000"/>
              </a:lnSpc>
              <a:buNone/>
            </a:pPr>
            <a:endParaRPr lang="en-US" sz="2000" dirty="0">
              <a:latin typeface="Helvetica Neue" panose="02000503000000020004"/>
            </a:endParaRP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marL="0" indent="0">
              <a:lnSpc>
                <a:spcPct val="100000"/>
              </a:lnSpc>
              <a:buNone/>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a:p>
            <a:pPr>
              <a:lnSpc>
                <a:spcPct val="100000"/>
              </a:lnSpc>
            </a:pPr>
            <a:endParaRPr lang="en-US" sz="2400" dirty="0">
              <a:latin typeface="Helvetica Neue" panose="02000503000000020004"/>
            </a:endParaRPr>
          </a:p>
        </p:txBody>
      </p:sp>
    </p:spTree>
    <p:extLst>
      <p:ext uri="{BB962C8B-B14F-4D97-AF65-F5344CB8AC3E}">
        <p14:creationId xmlns:p14="http://schemas.microsoft.com/office/powerpoint/2010/main" val="281824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7" y="798945"/>
            <a:ext cx="10515600" cy="1236174"/>
          </a:xfrm>
        </p:spPr>
        <p:txBody>
          <a:bodyPr>
            <a:normAutofit fontScale="90000"/>
          </a:bodyPr>
          <a:lstStyle/>
          <a:p>
            <a:pPr algn="ctr"/>
            <a:r>
              <a:rPr lang="en-US" sz="4200">
                <a:latin typeface="Helvetica Neue"/>
                <a:ea typeface="Helvetica Neue" panose="02000503000000020004" pitchFamily="2" charset="0"/>
                <a:cs typeface="Helvetica Neue" panose="02000503000000020004" pitchFamily="2" charset="0"/>
              </a:rPr>
              <a:t>State General Fund (GF) Revenues</a:t>
            </a:r>
            <a:br>
              <a:rPr lang="en-US" sz="4200">
                <a:latin typeface="Helvetica Neue"/>
                <a:ea typeface="Helvetica Neue" panose="02000503000000020004" pitchFamily="2" charset="0"/>
                <a:cs typeface="Helvetica Neue" panose="02000503000000020004" pitchFamily="2" charset="0"/>
              </a:rPr>
            </a:br>
            <a:r>
              <a:rPr lang="en-US" sz="2400">
                <a:latin typeface="Helvetica Neue"/>
                <a:ea typeface="Helvetica Neue" panose="02000503000000020004" pitchFamily="2" charset="0"/>
                <a:cs typeface="Helvetica Neue" panose="02000503000000020004" pitchFamily="2" charset="0"/>
              </a:rPr>
              <a:t>Includes only revenues that affect calculation of Prop 98 minimum guarantee</a:t>
            </a:r>
            <a:br>
              <a:rPr lang="en-US">
                <a:latin typeface="Helvetica Neue" panose="02000503000000020004" pitchFamily="2" charset="0"/>
                <a:ea typeface="Helvetica Neue" panose="02000503000000020004" pitchFamily="2" charset="0"/>
                <a:cs typeface="Helvetica Neue" panose="02000503000000020004" pitchFamily="2" charset="0"/>
              </a:rPr>
            </a:br>
            <a:r>
              <a:rPr lang="en-US" sz="1800">
                <a:latin typeface="Helvetica Neue"/>
                <a:ea typeface="Helvetica Neue" panose="02000503000000020004" pitchFamily="2" charset="0"/>
                <a:cs typeface="Helvetica Neue" panose="02000503000000020004" pitchFamily="2" charset="0"/>
              </a:rPr>
              <a:t>(Dollars in Billions)</a:t>
            </a:r>
            <a:endParaRPr lang="en-US">
              <a:latin typeface="Helvetica Neue"/>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9E5FC9CB-660D-2E44-95C0-6ED78D8355A6}"/>
              </a:ext>
            </a:extLst>
          </p:cNvPr>
          <p:cNvSpPr>
            <a:spLocks noGrp="1"/>
          </p:cNvSpPr>
          <p:nvPr>
            <p:ph type="sldNum" sz="quarter" idx="12"/>
          </p:nvPr>
        </p:nvSpPr>
        <p:spPr/>
        <p:txBody>
          <a:bodyPr/>
          <a:lstStyle/>
          <a:p>
            <a:fld id="{8F70D422-000D-A241-BAFC-1DC3460337DE}" type="slidenum">
              <a:rPr lang="en-US" smtClean="0"/>
              <a:pPr/>
              <a:t>4</a:t>
            </a:fld>
            <a:endParaRPr lang="en-US"/>
          </a:p>
        </p:txBody>
      </p:sp>
      <p:graphicFrame>
        <p:nvGraphicFramePr>
          <p:cNvPr id="7" name="Content Placeholder 6">
            <a:extLst>
              <a:ext uri="{FF2B5EF4-FFF2-40B4-BE49-F238E27FC236}">
                <a16:creationId xmlns:a16="http://schemas.microsoft.com/office/drawing/2014/main" id="{B6C6B5F0-A063-5840-8315-5C9C954F7D0D}"/>
              </a:ext>
            </a:extLst>
          </p:cNvPr>
          <p:cNvGraphicFramePr>
            <a:graphicFrameLocks noGrp="1"/>
          </p:cNvGraphicFramePr>
          <p:nvPr>
            <p:ph idx="1"/>
            <p:extLst>
              <p:ext uri="{D42A27DB-BD31-4B8C-83A1-F6EECF244321}">
                <p14:modId xmlns:p14="http://schemas.microsoft.com/office/powerpoint/2010/main" val="3039515003"/>
              </p:ext>
            </p:extLst>
          </p:nvPr>
        </p:nvGraphicFramePr>
        <p:xfrm>
          <a:off x="632717" y="1879600"/>
          <a:ext cx="10935984" cy="5030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1412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431607" y="878519"/>
            <a:ext cx="11222680" cy="776368"/>
          </a:xfrm>
        </p:spPr>
        <p:txBody>
          <a:bodyPr>
            <a:normAutofit/>
          </a:bodyPr>
          <a:lstStyle/>
          <a:p>
            <a:pPr algn="ctr"/>
            <a:r>
              <a:rPr lang="en-US" sz="4400" dirty="0">
                <a:latin typeface="Helvetica Neue" panose="02000503000000020004"/>
              </a:rPr>
              <a:t>Prop 2 - Assistance for Small Schools </a:t>
            </a:r>
            <a:endParaRPr lang="en-US" dirty="0">
              <a:latin typeface="Helvetica Neue" panose="02000503000000020004"/>
            </a:endParaRP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0" y="1588927"/>
            <a:ext cx="12070080" cy="4996472"/>
          </a:xfrm>
        </p:spPr>
        <p:txBody>
          <a:bodyPr vert="horz" lIns="91440" tIns="45720" rIns="91440" bIns="45720" rtlCol="0" anchor="t">
            <a:noAutofit/>
          </a:bodyPr>
          <a:lstStyle/>
          <a:p>
            <a:pPr>
              <a:lnSpc>
                <a:spcPct val="100000"/>
              </a:lnSpc>
              <a:spcBef>
                <a:spcPts val="0"/>
              </a:spcBef>
            </a:pPr>
            <a:r>
              <a:rPr lang="en-US" sz="2000" kern="100" dirty="0">
                <a:effectLst/>
                <a:latin typeface="Helvetica Neue" panose="02000503000000020004" pitchFamily="2" charset="0"/>
                <a:ea typeface="Helvetica Neue" panose="02000503000000020004" pitchFamily="2" charset="0"/>
                <a:cs typeface="Helvetica Neue" panose="02000503000000020004" pitchFamily="2" charset="0"/>
              </a:rPr>
              <a:t>Creates a process that provides technical assistance to support small districts and priority districts (with low bonding capacity, high percentage of unduplicated students) in accessing facilities funding</a:t>
            </a:r>
          </a:p>
          <a:p>
            <a:pPr>
              <a:lnSpc>
                <a:spcPct val="100000"/>
              </a:lnSpc>
              <a:spcBef>
                <a:spcPts val="0"/>
              </a:spcBef>
            </a:pPr>
            <a:endParaRPr lang="en-US" sz="2000"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pPr>
            <a:r>
              <a:rPr lang="en-US" sz="2000" kern="100" dirty="0">
                <a:latin typeface="Helvetica Neue" panose="02000503000000020004" pitchFamily="2" charset="0"/>
                <a:ea typeface="Helvetica Neue" panose="02000503000000020004" pitchFamily="2" charset="0"/>
                <a:cs typeface="Helvetica Neue" panose="02000503000000020004" pitchFamily="2" charset="0"/>
              </a:rPr>
              <a:t>S</a:t>
            </a:r>
            <a:r>
              <a:rPr lang="en-US" sz="2000" kern="100" dirty="0">
                <a:effectLst/>
                <a:latin typeface="Helvetica Neue" panose="02000503000000020004" pitchFamily="2" charset="0"/>
                <a:ea typeface="Helvetica Neue" panose="02000503000000020004" pitchFamily="2" charset="0"/>
                <a:cs typeface="Helvetica Neue" panose="02000503000000020004" pitchFamily="2" charset="0"/>
              </a:rPr>
              <a:t>ets aside 10% of new construction and modernization funds for small school districts</a:t>
            </a:r>
          </a:p>
          <a:p>
            <a:pPr>
              <a:lnSpc>
                <a:spcPct val="100000"/>
              </a:lnSpc>
              <a:spcBef>
                <a:spcPts val="0"/>
              </a:spcBef>
            </a:pPr>
            <a:endParaRPr lang="en-US" sz="2000"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pPr>
            <a:r>
              <a:rPr lang="en-US" sz="20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Provides advance funding for design and provides small school districts with an opportunity to reserve eligible funds and extra time (up to five years) to develop the project, including receiving necessary approvals from various agencies</a:t>
            </a:r>
          </a:p>
          <a:p>
            <a:pPr>
              <a:lnSpc>
                <a:spcPct val="100000"/>
              </a:lnSpc>
              <a:spcBef>
                <a:spcPts val="0"/>
              </a:spcBef>
            </a:pPr>
            <a:endParaRPr lang="en-US" sz="20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pPr>
            <a:r>
              <a:rPr lang="en-US" sz="20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Small school districts may request a construction management grant equal to 5% of the state share of the estimated (preliminary) apportionment that can be used for technical assistance provided by another LEA with expertise on school construction or a state agency</a:t>
            </a:r>
          </a:p>
          <a:p>
            <a:pPr>
              <a:lnSpc>
                <a:spcPct val="100000"/>
              </a:lnSpc>
              <a:spcBef>
                <a:spcPts val="0"/>
              </a:spcBef>
            </a:pPr>
            <a:endParaRPr lang="en-US" sz="2000"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pPr>
            <a:r>
              <a:rPr lang="en-US" sz="2000" dirty="0">
                <a:latin typeface="Helvetica Neue" panose="02000503000000020004" pitchFamily="2" charset="0"/>
                <a:ea typeface="Helvetica Neue" panose="02000503000000020004" pitchFamily="2" charset="0"/>
                <a:cs typeface="Helvetica Neue" panose="02000503000000020004" pitchFamily="2" charset="0"/>
              </a:rPr>
              <a:t>Districts with </a:t>
            </a:r>
            <a:r>
              <a:rPr lang="en-US" sz="20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200 pupils or fewer</a:t>
            </a:r>
            <a:r>
              <a:rPr lang="en-US" sz="2000" dirty="0">
                <a:latin typeface="Helvetica Neue" panose="02000503000000020004" pitchFamily="2" charset="0"/>
                <a:ea typeface="Helvetica Neue" panose="02000503000000020004" pitchFamily="2" charset="0"/>
                <a:cs typeface="Helvetica Neue" panose="02000503000000020004" pitchFamily="2" charset="0"/>
              </a:rPr>
              <a:t> </a:t>
            </a:r>
            <a:r>
              <a:rPr lang="en-US" sz="20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may receive a higher share of state matching funds if they also have high percentages of low income, foster, and English learner students, and the district has low assessed value</a:t>
            </a:r>
          </a:p>
          <a:p>
            <a:pPr>
              <a:lnSpc>
                <a:spcPct val="100000"/>
              </a:lnSpc>
              <a:spcBef>
                <a:spcPts val="0"/>
              </a:spcBef>
            </a:pPr>
            <a:endParaRPr lang="en-US" sz="200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0"/>
              </a:spcBef>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0"/>
              </a:spcBef>
              <a:buNone/>
            </a:pPr>
            <a:endParaRPr lang="en-US" sz="2000" dirty="0">
              <a:latin typeface="Helvetica Neue" panose="02000503000000020004"/>
            </a:endParaRPr>
          </a:p>
          <a:p>
            <a:pPr marL="0" indent="0">
              <a:lnSpc>
                <a:spcPct val="100000"/>
              </a:lnSpc>
              <a:spcBef>
                <a:spcPts val="0"/>
              </a:spcBef>
              <a:buNone/>
            </a:pPr>
            <a:endParaRPr lang="en-US" sz="2000" dirty="0">
              <a:latin typeface="Helvetica Neue" panose="02000503000000020004"/>
            </a:endParaRPr>
          </a:p>
          <a:p>
            <a:pPr marL="0" indent="0">
              <a:lnSpc>
                <a:spcPct val="100000"/>
              </a:lnSpc>
              <a:spcBef>
                <a:spcPts val="0"/>
              </a:spcBef>
              <a:buNone/>
            </a:pPr>
            <a:endParaRPr lang="en-US" sz="2000" dirty="0">
              <a:latin typeface="Helvetica Neue" panose="02000503000000020004"/>
            </a:endParaRPr>
          </a:p>
          <a:p>
            <a:pPr marL="0" indent="0">
              <a:lnSpc>
                <a:spcPct val="100000"/>
              </a:lnSpc>
              <a:spcBef>
                <a:spcPts val="0"/>
              </a:spcBef>
              <a:buNone/>
            </a:pPr>
            <a:endParaRPr lang="en-US" sz="2000" dirty="0">
              <a:latin typeface="Helvetica Neue" panose="02000503000000020004"/>
            </a:endParaRPr>
          </a:p>
          <a:p>
            <a:pPr marL="0" indent="0">
              <a:lnSpc>
                <a:spcPct val="100000"/>
              </a:lnSpc>
              <a:spcBef>
                <a:spcPts val="0"/>
              </a:spcBef>
              <a:buNone/>
            </a:pPr>
            <a:endParaRPr lang="en-US" sz="2000" dirty="0">
              <a:latin typeface="Helvetica Neue" panose="02000503000000020004"/>
            </a:endParaRPr>
          </a:p>
          <a:p>
            <a:pPr marL="0" indent="0">
              <a:lnSpc>
                <a:spcPct val="100000"/>
              </a:lnSpc>
              <a:spcBef>
                <a:spcPts val="0"/>
              </a:spcBef>
              <a:buNone/>
            </a:pPr>
            <a:endParaRPr lang="en-US" sz="2000" dirty="0">
              <a:latin typeface="Helvetica Neue" panose="02000503000000020004"/>
            </a:endParaRPr>
          </a:p>
          <a:p>
            <a:pPr>
              <a:lnSpc>
                <a:spcPct val="100000"/>
              </a:lnSpc>
              <a:spcBef>
                <a:spcPts val="0"/>
              </a:spcBef>
            </a:pPr>
            <a:endParaRPr lang="en-US" sz="2000" dirty="0">
              <a:latin typeface="Helvetica Neue" panose="02000503000000020004"/>
            </a:endParaRPr>
          </a:p>
          <a:p>
            <a:pPr>
              <a:lnSpc>
                <a:spcPct val="100000"/>
              </a:lnSpc>
              <a:spcBef>
                <a:spcPts val="0"/>
              </a:spcBef>
            </a:pPr>
            <a:endParaRPr lang="en-US" sz="2000" dirty="0">
              <a:latin typeface="Helvetica Neue" panose="02000503000000020004"/>
            </a:endParaRPr>
          </a:p>
          <a:p>
            <a:pPr>
              <a:lnSpc>
                <a:spcPct val="100000"/>
              </a:lnSpc>
              <a:spcBef>
                <a:spcPts val="0"/>
              </a:spcBef>
            </a:pPr>
            <a:endParaRPr lang="en-US" sz="2000" dirty="0">
              <a:latin typeface="Helvetica Neue" panose="02000503000000020004"/>
            </a:endParaRPr>
          </a:p>
          <a:p>
            <a:pPr>
              <a:lnSpc>
                <a:spcPct val="100000"/>
              </a:lnSpc>
              <a:spcBef>
                <a:spcPts val="0"/>
              </a:spcBef>
            </a:pPr>
            <a:endParaRPr lang="en-US" sz="2000" dirty="0">
              <a:latin typeface="Helvetica Neue" panose="02000503000000020004"/>
            </a:endParaRPr>
          </a:p>
        </p:txBody>
      </p:sp>
    </p:spTree>
    <p:extLst>
      <p:ext uri="{BB962C8B-B14F-4D97-AF65-F5344CB8AC3E}">
        <p14:creationId xmlns:p14="http://schemas.microsoft.com/office/powerpoint/2010/main" val="50855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25F7-9131-B24D-9A7E-04F6DD1DDD45}"/>
              </a:ext>
            </a:extLst>
          </p:cNvPr>
          <p:cNvSpPr>
            <a:spLocks noGrp="1"/>
          </p:cNvSpPr>
          <p:nvPr>
            <p:ph type="title"/>
          </p:nvPr>
        </p:nvSpPr>
        <p:spPr>
          <a:xfrm>
            <a:off x="838200" y="856494"/>
            <a:ext cx="10515600" cy="823912"/>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School Employer Pension Costs</a:t>
            </a:r>
          </a:p>
        </p:txBody>
      </p:sp>
      <p:sp>
        <p:nvSpPr>
          <p:cNvPr id="5" name="Text Placeholder 4">
            <a:extLst>
              <a:ext uri="{FF2B5EF4-FFF2-40B4-BE49-F238E27FC236}">
                <a16:creationId xmlns:a16="http://schemas.microsoft.com/office/drawing/2014/main" id="{D927A98A-62B3-334C-99DC-4BC0E300E475}"/>
              </a:ext>
            </a:extLst>
          </p:cNvPr>
          <p:cNvSpPr>
            <a:spLocks noGrp="1"/>
          </p:cNvSpPr>
          <p:nvPr>
            <p:ph type="body" idx="1"/>
          </p:nvPr>
        </p:nvSpPr>
        <p:spPr>
          <a:xfrm>
            <a:off x="377894" y="1572305"/>
            <a:ext cx="5157787" cy="823912"/>
          </a:xfrm>
        </p:spPr>
        <p:txBody>
          <a:bodyPr anchor="ctr">
            <a:normAutofit/>
          </a:bodyPr>
          <a:lstStyle/>
          <a:p>
            <a:pPr algn="ctr"/>
            <a:r>
              <a:rPr lang="en-US" sz="4000" b="0">
                <a:latin typeface="Helvetica Neue" panose="02000503000000020004" pitchFamily="2" charset="0"/>
                <a:ea typeface="Helvetica Neue" panose="02000503000000020004" pitchFamily="2" charset="0"/>
                <a:cs typeface="Helvetica Neue" panose="02000503000000020004" pitchFamily="2" charset="0"/>
              </a:rPr>
              <a:t>CalSTRS</a:t>
            </a:r>
            <a:endParaRPr lang="en-US" sz="4400" b="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9" name="Content Placeholder 8">
            <a:extLst>
              <a:ext uri="{FF2B5EF4-FFF2-40B4-BE49-F238E27FC236}">
                <a16:creationId xmlns:a16="http://schemas.microsoft.com/office/drawing/2014/main" id="{CF497B6D-779E-E247-B9AD-CA5B350459B1}"/>
              </a:ext>
            </a:extLst>
          </p:cNvPr>
          <p:cNvGraphicFramePr>
            <a:graphicFrameLocks noGrp="1"/>
          </p:cNvGraphicFramePr>
          <p:nvPr>
            <p:ph sz="half" idx="2"/>
          </p:nvPr>
        </p:nvGraphicFramePr>
        <p:xfrm>
          <a:off x="666961" y="2487649"/>
          <a:ext cx="4579652" cy="2882016"/>
        </p:xfrm>
        <a:graphic>
          <a:graphicData uri="http://schemas.openxmlformats.org/drawingml/2006/table">
            <a:tbl>
              <a:tblPr firstRow="1" bandRow="1">
                <a:tableStyleId>{6E25E649-3F16-4E02-A733-19D2CDBF48F0}</a:tableStyleId>
              </a:tblPr>
              <a:tblGrid>
                <a:gridCol w="2289826">
                  <a:extLst>
                    <a:ext uri="{9D8B030D-6E8A-4147-A177-3AD203B41FA5}">
                      <a16:colId xmlns:a16="http://schemas.microsoft.com/office/drawing/2014/main" val="1739398831"/>
                    </a:ext>
                  </a:extLst>
                </a:gridCol>
                <a:gridCol w="2289826">
                  <a:extLst>
                    <a:ext uri="{9D8B030D-6E8A-4147-A177-3AD203B41FA5}">
                      <a16:colId xmlns:a16="http://schemas.microsoft.com/office/drawing/2014/main" val="1002110415"/>
                    </a:ext>
                  </a:extLst>
                </a:gridCol>
              </a:tblGrid>
              <a:tr h="643854">
                <a:tc>
                  <a:txBody>
                    <a:bodyPr/>
                    <a:lstStyle/>
                    <a:p>
                      <a:pPr algn="ctr"/>
                      <a:r>
                        <a:rPr lang="en-US">
                          <a:latin typeface="Helvetica Neue"/>
                          <a:ea typeface="Helvetica Neue" panose="02000503000000020004" pitchFamily="2" charset="0"/>
                          <a:cs typeface="Helvetica Neue" panose="02000503000000020004" pitchFamily="2" charset="0"/>
                        </a:rPr>
                        <a:t>Fiscal Year</a:t>
                      </a:r>
                    </a:p>
                  </a:txBody>
                  <a:tcPr anchor="ctr"/>
                </a:tc>
                <a:tc>
                  <a:txBody>
                    <a:bodyPr/>
                    <a:lstStyle/>
                    <a:p>
                      <a:pPr algn="ctr"/>
                      <a:r>
                        <a:rPr lang="en-US">
                          <a:solidFill>
                            <a:schemeClr val="bg1"/>
                          </a:solidFill>
                          <a:latin typeface="Helvetica Neue"/>
                          <a:ea typeface="Helvetica Neue" panose="02000503000000020004" pitchFamily="2" charset="0"/>
                          <a:cs typeface="Helvetica Neue" panose="02000503000000020004" pitchFamily="2" charset="0"/>
                        </a:rPr>
                        <a:t>Contribution Rate</a:t>
                      </a:r>
                      <a:r>
                        <a:rPr lang="en-US">
                          <a:latin typeface="Helvetica Neue"/>
                          <a:ea typeface="Helvetica Neue" panose="02000503000000020004" pitchFamily="2" charset="0"/>
                          <a:cs typeface="Helvetica Neue" panose="02000503000000020004" pitchFamily="2" charset="0"/>
                        </a:rPr>
                        <a:t>**</a:t>
                      </a:r>
                    </a:p>
                  </a:txBody>
                  <a:tcPr anchor="ctr"/>
                </a:tc>
                <a:extLst>
                  <a:ext uri="{0D108BD9-81ED-4DB2-BD59-A6C34878D82A}">
                    <a16:rowId xmlns:a16="http://schemas.microsoft.com/office/drawing/2014/main" val="3524435915"/>
                  </a:ext>
                </a:extLst>
              </a:tr>
              <a:tr h="373027">
                <a:tc>
                  <a:txBody>
                    <a:bodyPr/>
                    <a:lstStyle/>
                    <a:p>
                      <a:pPr algn="ctr"/>
                      <a:r>
                        <a:rPr lang="en-US" b="1">
                          <a:solidFill>
                            <a:schemeClr val="accent6">
                              <a:lumMod val="75000"/>
                            </a:schemeClr>
                          </a:solidFill>
                          <a:latin typeface="Helvetica Neue"/>
                          <a:ea typeface="Helvetica Neue" panose="02000503000000020004" pitchFamily="2" charset="0"/>
                          <a:cs typeface="Helvetica Neue" panose="02000503000000020004" pitchFamily="2" charset="0"/>
                        </a:rPr>
                        <a:t>2014-15</a:t>
                      </a:r>
                    </a:p>
                  </a:txBody>
                  <a:tcPr/>
                </a:tc>
                <a:tc>
                  <a:txBody>
                    <a:bodyPr/>
                    <a:lstStyle/>
                    <a:p>
                      <a:pPr algn="ctr"/>
                      <a:r>
                        <a:rPr lang="en-US" b="1">
                          <a:solidFill>
                            <a:schemeClr val="accent6">
                              <a:lumMod val="75000"/>
                            </a:schemeClr>
                          </a:solidFill>
                          <a:latin typeface="Helvetica Neue"/>
                          <a:ea typeface="Helvetica Neue" panose="02000503000000020004" pitchFamily="2" charset="0"/>
                          <a:cs typeface="Helvetica Neue" panose="02000503000000020004" pitchFamily="2" charset="0"/>
                        </a:rPr>
                        <a:t>8.88%</a:t>
                      </a:r>
                    </a:p>
                  </a:txBody>
                  <a:tcPr/>
                </a:tc>
                <a:extLst>
                  <a:ext uri="{0D108BD9-81ED-4DB2-BD59-A6C34878D82A}">
                    <a16:rowId xmlns:a16="http://schemas.microsoft.com/office/drawing/2014/main" val="1666515423"/>
                  </a:ext>
                </a:extLst>
              </a:tr>
              <a:tr h="373027">
                <a:tc>
                  <a:txBody>
                    <a:bodyPr/>
                    <a:lstStyle/>
                    <a:p>
                      <a:pPr algn="ctr"/>
                      <a:r>
                        <a:rPr lang="en-US" b="0">
                          <a:latin typeface="Helvetica Neue"/>
                          <a:ea typeface="Helvetica Neue" panose="02000503000000020004" pitchFamily="2" charset="0"/>
                          <a:cs typeface="Helvetica Neue" panose="02000503000000020004" pitchFamily="2" charset="0"/>
                        </a:rPr>
                        <a:t>2023-24</a:t>
                      </a:r>
                    </a:p>
                  </a:txBody>
                  <a:tcPr/>
                </a:tc>
                <a:tc>
                  <a:txBody>
                    <a:bodyPr/>
                    <a:lstStyle/>
                    <a:p>
                      <a:pPr algn="ctr"/>
                      <a:r>
                        <a:rPr lang="en-US" b="0">
                          <a:latin typeface="Helvetica Neue"/>
                          <a:ea typeface="Helvetica Neue" panose="02000503000000020004" pitchFamily="2" charset="0"/>
                          <a:cs typeface="Helvetica Neue" panose="02000503000000020004" pitchFamily="2" charset="0"/>
                        </a:rPr>
                        <a:t>19.1%</a:t>
                      </a:r>
                    </a:p>
                  </a:txBody>
                  <a:tcPr/>
                </a:tc>
                <a:extLst>
                  <a:ext uri="{0D108BD9-81ED-4DB2-BD59-A6C34878D82A}">
                    <a16:rowId xmlns:a16="http://schemas.microsoft.com/office/drawing/2014/main" val="4216715150"/>
                  </a:ext>
                </a:extLst>
              </a:tr>
              <a:tr h="373027">
                <a:tc>
                  <a:txBody>
                    <a:bodyPr/>
                    <a:lstStyle/>
                    <a:p>
                      <a:pPr algn="ctr"/>
                      <a:r>
                        <a:rPr lang="en-US" b="1">
                          <a:latin typeface="Helvetica Neue"/>
                          <a:ea typeface="Helvetica Neue" panose="02000503000000020004" pitchFamily="2" charset="0"/>
                          <a:cs typeface="Helvetica Neue" panose="02000503000000020004" pitchFamily="2" charset="0"/>
                        </a:rPr>
                        <a:t>2024-25</a:t>
                      </a:r>
                    </a:p>
                  </a:txBody>
                  <a:tcPr/>
                </a:tc>
                <a:tc>
                  <a:txBody>
                    <a:bodyPr/>
                    <a:lstStyle/>
                    <a:p>
                      <a:pPr algn="ctr"/>
                      <a:r>
                        <a:rPr lang="en-US" b="1">
                          <a:latin typeface="Helvetica Neue"/>
                          <a:ea typeface="Helvetica Neue" panose="02000503000000020004" pitchFamily="2" charset="0"/>
                          <a:cs typeface="Helvetica Neue" panose="02000503000000020004" pitchFamily="2" charset="0"/>
                        </a:rPr>
                        <a:t>19.1%</a:t>
                      </a:r>
                    </a:p>
                  </a:txBody>
                  <a:tcPr/>
                </a:tc>
                <a:extLst>
                  <a:ext uri="{0D108BD9-81ED-4DB2-BD59-A6C34878D82A}">
                    <a16:rowId xmlns:a16="http://schemas.microsoft.com/office/drawing/2014/main" val="618362950"/>
                  </a:ext>
                </a:extLst>
              </a:tr>
              <a:tr h="373027">
                <a:tc>
                  <a:txBody>
                    <a:bodyPr/>
                    <a:lstStyle/>
                    <a:p>
                      <a:pPr algn="ctr"/>
                      <a:r>
                        <a:rPr lang="en-US" b="0">
                          <a:latin typeface="Helvetica Neue"/>
                          <a:ea typeface="Helvetica Neue" panose="02000503000000020004" pitchFamily="2" charset="0"/>
                          <a:cs typeface="Helvetica Neue" panose="02000503000000020004" pitchFamily="2" charset="0"/>
                        </a:rPr>
                        <a:t>2025-26</a:t>
                      </a:r>
                    </a:p>
                  </a:txBody>
                  <a:tcPr/>
                </a:tc>
                <a:tc>
                  <a:txBody>
                    <a:bodyPr/>
                    <a:lstStyle/>
                    <a:p>
                      <a:pPr algn="ctr"/>
                      <a:r>
                        <a:rPr lang="en-US" b="0">
                          <a:latin typeface="Helvetica Neue"/>
                          <a:ea typeface="Helvetica Neue" panose="02000503000000020004" pitchFamily="2" charset="0"/>
                          <a:cs typeface="Helvetica Neue" panose="02000503000000020004" pitchFamily="2" charset="0"/>
                        </a:rPr>
                        <a:t>19.1%*</a:t>
                      </a:r>
                    </a:p>
                  </a:txBody>
                  <a:tcPr/>
                </a:tc>
                <a:extLst>
                  <a:ext uri="{0D108BD9-81ED-4DB2-BD59-A6C34878D82A}">
                    <a16:rowId xmlns:a16="http://schemas.microsoft.com/office/drawing/2014/main" val="2192518174"/>
                  </a:ext>
                </a:extLst>
              </a:tr>
              <a:tr h="373027">
                <a:tc>
                  <a:txBody>
                    <a:bodyPr/>
                    <a:lstStyle/>
                    <a:p>
                      <a:pPr algn="ctr"/>
                      <a:r>
                        <a:rPr lang="en-US" b="0">
                          <a:latin typeface="Helvetica Neue"/>
                          <a:ea typeface="Helvetica Neue" panose="02000503000000020004" pitchFamily="2" charset="0"/>
                          <a:cs typeface="Helvetica Neue" panose="02000503000000020004" pitchFamily="2" charset="0"/>
                        </a:rPr>
                        <a:t>2026-27</a:t>
                      </a:r>
                    </a:p>
                  </a:txBody>
                  <a:tcPr/>
                </a:tc>
                <a:tc>
                  <a:txBody>
                    <a:bodyPr/>
                    <a:lstStyle/>
                    <a:p>
                      <a:pPr algn="ctr"/>
                      <a:r>
                        <a:rPr lang="en-US" b="0">
                          <a:latin typeface="Helvetica Neue"/>
                          <a:ea typeface="Helvetica Neue" panose="02000503000000020004" pitchFamily="2" charset="0"/>
                          <a:cs typeface="Helvetica Neue" panose="02000503000000020004" pitchFamily="2" charset="0"/>
                        </a:rPr>
                        <a:t>19.1%*</a:t>
                      </a:r>
                    </a:p>
                  </a:txBody>
                  <a:tcPr/>
                </a:tc>
                <a:extLst>
                  <a:ext uri="{0D108BD9-81ED-4DB2-BD59-A6C34878D82A}">
                    <a16:rowId xmlns:a16="http://schemas.microsoft.com/office/drawing/2014/main" val="1865359785"/>
                  </a:ext>
                </a:extLst>
              </a:tr>
              <a:tr h="373027">
                <a:tc>
                  <a:txBody>
                    <a:bodyPr/>
                    <a:lstStyle/>
                    <a:p>
                      <a:pPr algn="ctr"/>
                      <a:r>
                        <a:rPr lang="en-US" b="0">
                          <a:latin typeface="Helvetica Neue"/>
                          <a:ea typeface="Helvetica Neue" panose="02000503000000020004" pitchFamily="2" charset="0"/>
                          <a:cs typeface="Helvetica Neue" panose="02000503000000020004" pitchFamily="2" charset="0"/>
                        </a:rPr>
                        <a:t>2027-28</a:t>
                      </a:r>
                    </a:p>
                  </a:txBody>
                  <a:tcPr/>
                </a:tc>
                <a:tc>
                  <a:txBody>
                    <a:bodyPr/>
                    <a:lstStyle/>
                    <a:p>
                      <a:pPr algn="ctr"/>
                      <a:r>
                        <a:rPr lang="en-US" b="0">
                          <a:latin typeface="Helvetica Neue"/>
                          <a:ea typeface="Helvetica Neue" panose="02000503000000020004" pitchFamily="2" charset="0"/>
                          <a:cs typeface="Helvetica Neue" panose="02000503000000020004" pitchFamily="2" charset="0"/>
                        </a:rPr>
                        <a:t>19.1%*</a:t>
                      </a:r>
                    </a:p>
                  </a:txBody>
                  <a:tcPr/>
                </a:tc>
                <a:extLst>
                  <a:ext uri="{0D108BD9-81ED-4DB2-BD59-A6C34878D82A}">
                    <a16:rowId xmlns:a16="http://schemas.microsoft.com/office/drawing/2014/main" val="2620032705"/>
                  </a:ext>
                </a:extLst>
              </a:tr>
            </a:tbl>
          </a:graphicData>
        </a:graphic>
      </p:graphicFrame>
      <p:sp>
        <p:nvSpPr>
          <p:cNvPr id="7" name="Text Placeholder 6">
            <a:extLst>
              <a:ext uri="{FF2B5EF4-FFF2-40B4-BE49-F238E27FC236}">
                <a16:creationId xmlns:a16="http://schemas.microsoft.com/office/drawing/2014/main" id="{653F550D-3FB9-9946-8A38-A4A762113378}"/>
              </a:ext>
            </a:extLst>
          </p:cNvPr>
          <p:cNvSpPr>
            <a:spLocks noGrp="1"/>
          </p:cNvSpPr>
          <p:nvPr>
            <p:ph type="body" sz="quarter" idx="3"/>
          </p:nvPr>
        </p:nvSpPr>
        <p:spPr>
          <a:xfrm>
            <a:off x="6170612" y="1572305"/>
            <a:ext cx="5183188" cy="823912"/>
          </a:xfrm>
        </p:spPr>
        <p:txBody>
          <a:bodyPr anchor="ctr">
            <a:normAutofit/>
          </a:bodyPr>
          <a:lstStyle/>
          <a:p>
            <a:pPr algn="ctr"/>
            <a:r>
              <a:rPr lang="en-US" sz="4000" b="0">
                <a:latin typeface="Helvetica Neue" panose="02000503000000020004" pitchFamily="2" charset="0"/>
                <a:ea typeface="Helvetica Neue" panose="02000503000000020004" pitchFamily="2" charset="0"/>
                <a:cs typeface="Helvetica Neue" panose="02000503000000020004" pitchFamily="2" charset="0"/>
              </a:rPr>
              <a:t>CalPERS</a:t>
            </a:r>
            <a:endParaRPr lang="en-US" sz="2000" b="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0" name="Content Placeholder 9">
            <a:extLst>
              <a:ext uri="{FF2B5EF4-FFF2-40B4-BE49-F238E27FC236}">
                <a16:creationId xmlns:a16="http://schemas.microsoft.com/office/drawing/2014/main" id="{F13DB946-D5DD-D747-A19F-97A75558DD2C}"/>
              </a:ext>
            </a:extLst>
          </p:cNvPr>
          <p:cNvGraphicFramePr>
            <a:graphicFrameLocks noGrp="1"/>
          </p:cNvGraphicFramePr>
          <p:nvPr>
            <p:ph sz="quarter" idx="4"/>
          </p:nvPr>
        </p:nvGraphicFramePr>
        <p:xfrm>
          <a:off x="6546365" y="2487649"/>
          <a:ext cx="4807435" cy="3611081"/>
        </p:xfrm>
        <a:graphic>
          <a:graphicData uri="http://schemas.openxmlformats.org/drawingml/2006/table">
            <a:tbl>
              <a:tblPr firstRow="1" bandRow="1">
                <a:tableStyleId>{6E25E649-3F16-4E02-A733-19D2CDBF48F0}</a:tableStyleId>
              </a:tblPr>
              <a:tblGrid>
                <a:gridCol w="2379036">
                  <a:extLst>
                    <a:ext uri="{9D8B030D-6E8A-4147-A177-3AD203B41FA5}">
                      <a16:colId xmlns:a16="http://schemas.microsoft.com/office/drawing/2014/main" val="898972654"/>
                    </a:ext>
                  </a:extLst>
                </a:gridCol>
                <a:gridCol w="2428399">
                  <a:extLst>
                    <a:ext uri="{9D8B030D-6E8A-4147-A177-3AD203B41FA5}">
                      <a16:colId xmlns:a16="http://schemas.microsoft.com/office/drawing/2014/main" val="2470774324"/>
                    </a:ext>
                  </a:extLst>
                </a:gridCol>
              </a:tblGrid>
              <a:tr h="685001">
                <a:tc>
                  <a:txBody>
                    <a:bodyPr/>
                    <a:lstStyle/>
                    <a:p>
                      <a:pPr algn="ctr"/>
                      <a:r>
                        <a:rPr lang="en-US">
                          <a:latin typeface="Helvetica Neue"/>
                          <a:ea typeface="Helvetica Neue" panose="02000503000000020004" pitchFamily="2" charset="0"/>
                          <a:cs typeface="Helvetica Neue" panose="02000503000000020004" pitchFamily="2" charset="0"/>
                        </a:rPr>
                        <a:t>Fiscal Year</a:t>
                      </a:r>
                    </a:p>
                  </a:txBody>
                  <a:tcPr anchor="ctr"/>
                </a:tc>
                <a:tc>
                  <a:txBody>
                    <a:bodyPr/>
                    <a:lstStyle/>
                    <a:p>
                      <a:pPr algn="ctr"/>
                      <a:r>
                        <a:rPr lang="en-US">
                          <a:solidFill>
                            <a:schemeClr val="bg1"/>
                          </a:solidFill>
                          <a:latin typeface="Helvetica Neue"/>
                          <a:ea typeface="Helvetica Neue" panose="02000503000000020004" pitchFamily="2" charset="0"/>
                          <a:cs typeface="Helvetica Neue" panose="02000503000000020004" pitchFamily="2" charset="0"/>
                        </a:rPr>
                        <a:t>Contribution Rate</a:t>
                      </a:r>
                    </a:p>
                  </a:txBody>
                  <a:tcPr anchor="ctr"/>
                </a:tc>
                <a:extLst>
                  <a:ext uri="{0D108BD9-81ED-4DB2-BD59-A6C34878D82A}">
                    <a16:rowId xmlns:a16="http://schemas.microsoft.com/office/drawing/2014/main" val="3628516635"/>
                  </a:ext>
                </a:extLst>
              </a:tr>
              <a:tr h="362315">
                <a:tc>
                  <a:txBody>
                    <a:bodyPr/>
                    <a:lstStyle/>
                    <a:p>
                      <a:pPr algn="ctr"/>
                      <a:r>
                        <a:rPr lang="en-US" b="1">
                          <a:solidFill>
                            <a:schemeClr val="accent6">
                              <a:lumMod val="75000"/>
                            </a:schemeClr>
                          </a:solidFill>
                          <a:latin typeface="Helvetica Neue"/>
                          <a:ea typeface="Helvetica Neue" panose="02000503000000020004" pitchFamily="2" charset="0"/>
                          <a:cs typeface="Helvetica Neue" panose="02000503000000020004" pitchFamily="2" charset="0"/>
                        </a:rPr>
                        <a:t>2014-15</a:t>
                      </a:r>
                    </a:p>
                  </a:txBody>
                  <a:tcPr/>
                </a:tc>
                <a:tc>
                  <a:txBody>
                    <a:bodyPr/>
                    <a:lstStyle/>
                    <a:p>
                      <a:pPr algn="ctr"/>
                      <a:r>
                        <a:rPr lang="en-US" b="1">
                          <a:solidFill>
                            <a:schemeClr val="accent6">
                              <a:lumMod val="75000"/>
                            </a:schemeClr>
                          </a:solidFill>
                          <a:latin typeface="Helvetica Neue"/>
                          <a:ea typeface="Helvetica Neue" panose="02000503000000020004" pitchFamily="2" charset="0"/>
                          <a:cs typeface="Helvetica Neue" panose="02000503000000020004" pitchFamily="2" charset="0"/>
                        </a:rPr>
                        <a:t>11.77%</a:t>
                      </a:r>
                    </a:p>
                  </a:txBody>
                  <a:tcPr/>
                </a:tc>
                <a:extLst>
                  <a:ext uri="{0D108BD9-81ED-4DB2-BD59-A6C34878D82A}">
                    <a16:rowId xmlns:a16="http://schemas.microsoft.com/office/drawing/2014/main" val="1840378280"/>
                  </a:ext>
                </a:extLst>
              </a:tr>
              <a:tr h="362315">
                <a:tc>
                  <a:txBody>
                    <a:bodyPr/>
                    <a:lstStyle/>
                    <a:p>
                      <a:pPr algn="ctr"/>
                      <a:r>
                        <a:rPr lang="en-US" b="0">
                          <a:latin typeface="Helvetica Neue"/>
                          <a:ea typeface="Helvetica Neue" panose="02000503000000020004" pitchFamily="2" charset="0"/>
                          <a:cs typeface="Helvetica Neue" panose="02000503000000020004" pitchFamily="2" charset="0"/>
                        </a:rPr>
                        <a:t>2023-24</a:t>
                      </a:r>
                    </a:p>
                  </a:txBody>
                  <a:tcPr/>
                </a:tc>
                <a:tc>
                  <a:txBody>
                    <a:bodyPr/>
                    <a:lstStyle/>
                    <a:p>
                      <a:pPr algn="ctr"/>
                      <a:r>
                        <a:rPr lang="en-US" b="0">
                          <a:latin typeface="Helvetica Neue"/>
                          <a:ea typeface="Helvetica Neue" panose="02000503000000020004" pitchFamily="2" charset="0"/>
                          <a:cs typeface="Helvetica Neue" panose="02000503000000020004" pitchFamily="2" charset="0"/>
                        </a:rPr>
                        <a:t>26.68%</a:t>
                      </a:r>
                    </a:p>
                  </a:txBody>
                  <a:tcPr/>
                </a:tc>
                <a:extLst>
                  <a:ext uri="{0D108BD9-81ED-4DB2-BD59-A6C34878D82A}">
                    <a16:rowId xmlns:a16="http://schemas.microsoft.com/office/drawing/2014/main" val="3566251333"/>
                  </a:ext>
                </a:extLst>
              </a:tr>
              <a:tr h="362315">
                <a:tc>
                  <a:txBody>
                    <a:bodyPr/>
                    <a:lstStyle/>
                    <a:p>
                      <a:pPr algn="ctr"/>
                      <a:r>
                        <a:rPr lang="en-US" b="1">
                          <a:latin typeface="Helvetica Neue"/>
                          <a:ea typeface="Helvetica Neue" panose="02000503000000020004" pitchFamily="2" charset="0"/>
                          <a:cs typeface="Helvetica Neue" panose="02000503000000020004" pitchFamily="2" charset="0"/>
                        </a:rPr>
                        <a:t>2024-25</a:t>
                      </a:r>
                    </a:p>
                  </a:txBody>
                  <a:tcPr/>
                </a:tc>
                <a:tc>
                  <a:txBody>
                    <a:bodyPr/>
                    <a:lstStyle/>
                    <a:p>
                      <a:pPr algn="ctr"/>
                      <a:r>
                        <a:rPr lang="en-US" b="1">
                          <a:latin typeface="Helvetica Neue"/>
                          <a:ea typeface="Helvetica Neue" panose="02000503000000020004" pitchFamily="2" charset="0"/>
                          <a:cs typeface="Helvetica Neue" panose="02000503000000020004" pitchFamily="2" charset="0"/>
                        </a:rPr>
                        <a:t>27.05%</a:t>
                      </a:r>
                    </a:p>
                  </a:txBody>
                  <a:tcPr/>
                </a:tc>
                <a:extLst>
                  <a:ext uri="{0D108BD9-81ED-4DB2-BD59-A6C34878D82A}">
                    <a16:rowId xmlns:a16="http://schemas.microsoft.com/office/drawing/2014/main" val="2167408836"/>
                  </a:ext>
                </a:extLst>
              </a:tr>
              <a:tr h="362315">
                <a:tc>
                  <a:txBody>
                    <a:bodyPr/>
                    <a:lstStyle/>
                    <a:p>
                      <a:pPr algn="ctr"/>
                      <a:r>
                        <a:rPr lang="en-US">
                          <a:latin typeface="Helvetica Neue"/>
                          <a:ea typeface="Helvetica Neue" panose="02000503000000020004" pitchFamily="2" charset="0"/>
                          <a:cs typeface="Helvetica Neue" panose="02000503000000020004" pitchFamily="2" charset="0"/>
                        </a:rPr>
                        <a:t>2025-26</a:t>
                      </a:r>
                    </a:p>
                  </a:txBody>
                  <a:tcPr/>
                </a:tc>
                <a:tc>
                  <a:txBody>
                    <a:bodyPr/>
                    <a:lstStyle/>
                    <a:p>
                      <a:pPr algn="ctr"/>
                      <a:r>
                        <a:rPr lang="en-US">
                          <a:latin typeface="Helvetica Neue"/>
                          <a:ea typeface="Helvetica Neue" panose="02000503000000020004" pitchFamily="2" charset="0"/>
                          <a:cs typeface="Helvetica Neue" panose="02000503000000020004" pitchFamily="2" charset="0"/>
                        </a:rPr>
                        <a:t>27.6%*</a:t>
                      </a:r>
                    </a:p>
                  </a:txBody>
                  <a:tcPr/>
                </a:tc>
                <a:extLst>
                  <a:ext uri="{0D108BD9-81ED-4DB2-BD59-A6C34878D82A}">
                    <a16:rowId xmlns:a16="http://schemas.microsoft.com/office/drawing/2014/main" val="1996660183"/>
                  </a:ext>
                </a:extLst>
              </a:tr>
              <a:tr h="362315">
                <a:tc>
                  <a:txBody>
                    <a:bodyPr/>
                    <a:lstStyle/>
                    <a:p>
                      <a:pPr algn="ctr"/>
                      <a:r>
                        <a:rPr lang="en-US">
                          <a:latin typeface="Helvetica Neue"/>
                          <a:ea typeface="Helvetica Neue" panose="02000503000000020004" pitchFamily="2" charset="0"/>
                          <a:cs typeface="Helvetica Neue" panose="02000503000000020004" pitchFamily="2" charset="0"/>
                        </a:rPr>
                        <a:t>2026-27</a:t>
                      </a:r>
                    </a:p>
                  </a:txBody>
                  <a:tcPr/>
                </a:tc>
                <a:tc>
                  <a:txBody>
                    <a:bodyPr/>
                    <a:lstStyle/>
                    <a:p>
                      <a:pPr algn="ctr"/>
                      <a:r>
                        <a:rPr lang="en-US">
                          <a:latin typeface="Helvetica Neue"/>
                          <a:ea typeface="Helvetica Neue" panose="02000503000000020004" pitchFamily="2" charset="0"/>
                          <a:cs typeface="Helvetica Neue" panose="02000503000000020004" pitchFamily="2" charset="0"/>
                        </a:rPr>
                        <a:t>28.0%*</a:t>
                      </a:r>
                    </a:p>
                  </a:txBody>
                  <a:tcPr/>
                </a:tc>
                <a:extLst>
                  <a:ext uri="{0D108BD9-81ED-4DB2-BD59-A6C34878D82A}">
                    <a16:rowId xmlns:a16="http://schemas.microsoft.com/office/drawing/2014/main" val="1135981561"/>
                  </a:ext>
                </a:extLst>
              </a:tr>
              <a:tr h="362315">
                <a:tc>
                  <a:txBody>
                    <a:bodyPr/>
                    <a:lstStyle/>
                    <a:p>
                      <a:pPr algn="ctr"/>
                      <a:r>
                        <a:rPr lang="en-US">
                          <a:latin typeface="Helvetica Neue"/>
                          <a:ea typeface="Helvetica Neue" panose="02000503000000020004" pitchFamily="2" charset="0"/>
                          <a:cs typeface="Helvetica Neue" panose="02000503000000020004" pitchFamily="2" charset="0"/>
                        </a:rPr>
                        <a:t>2027-28</a:t>
                      </a:r>
                    </a:p>
                  </a:txBody>
                  <a:tcPr/>
                </a:tc>
                <a:tc>
                  <a:txBody>
                    <a:bodyPr/>
                    <a:lstStyle/>
                    <a:p>
                      <a:pPr algn="ctr"/>
                      <a:r>
                        <a:rPr lang="en-US">
                          <a:latin typeface="Helvetica Neue"/>
                          <a:ea typeface="Helvetica Neue" panose="02000503000000020004" pitchFamily="2" charset="0"/>
                          <a:cs typeface="Helvetica Neue" panose="02000503000000020004" pitchFamily="2" charset="0"/>
                        </a:rPr>
                        <a:t>29.2%*</a:t>
                      </a:r>
                    </a:p>
                  </a:txBody>
                  <a:tcPr/>
                </a:tc>
                <a:extLst>
                  <a:ext uri="{0D108BD9-81ED-4DB2-BD59-A6C34878D82A}">
                    <a16:rowId xmlns:a16="http://schemas.microsoft.com/office/drawing/2014/main" val="3358923513"/>
                  </a:ext>
                </a:extLst>
              </a:tr>
              <a:tr h="362315">
                <a:tc>
                  <a:txBody>
                    <a:bodyPr/>
                    <a:lstStyle/>
                    <a:p>
                      <a:pPr algn="ctr"/>
                      <a:r>
                        <a:rPr lang="en-US">
                          <a:latin typeface="Helvetica Neue"/>
                          <a:ea typeface="Helvetica Neue" panose="02000503000000020004" pitchFamily="2" charset="0"/>
                          <a:cs typeface="Helvetica Neue" panose="02000503000000020004" pitchFamily="2" charset="0"/>
                        </a:rPr>
                        <a:t>2028-29</a:t>
                      </a:r>
                    </a:p>
                  </a:txBody>
                  <a:tcPr/>
                </a:tc>
                <a:tc>
                  <a:txBody>
                    <a:bodyPr/>
                    <a:lstStyle/>
                    <a:p>
                      <a:pPr algn="ctr"/>
                      <a:r>
                        <a:rPr lang="en-US">
                          <a:latin typeface="Helvetica Neue"/>
                          <a:ea typeface="Helvetica Neue" panose="02000503000000020004" pitchFamily="2" charset="0"/>
                          <a:cs typeface="Helvetica Neue" panose="02000503000000020004" pitchFamily="2" charset="0"/>
                        </a:rPr>
                        <a:t>29.0%*</a:t>
                      </a:r>
                    </a:p>
                  </a:txBody>
                  <a:tcPr/>
                </a:tc>
                <a:extLst>
                  <a:ext uri="{0D108BD9-81ED-4DB2-BD59-A6C34878D82A}">
                    <a16:rowId xmlns:a16="http://schemas.microsoft.com/office/drawing/2014/main" val="416970005"/>
                  </a:ext>
                </a:extLst>
              </a:tr>
              <a:tr h="362315">
                <a:tc>
                  <a:txBody>
                    <a:bodyPr/>
                    <a:lstStyle/>
                    <a:p>
                      <a:pPr algn="ctr"/>
                      <a:r>
                        <a:rPr lang="en-US">
                          <a:latin typeface="Helvetica Neue"/>
                          <a:ea typeface="Helvetica Neue" panose="02000503000000020004" pitchFamily="2" charset="0"/>
                          <a:cs typeface="Helvetica Neue" panose="02000503000000020004" pitchFamily="2" charset="0"/>
                        </a:rPr>
                        <a:t>2029-30</a:t>
                      </a:r>
                    </a:p>
                  </a:txBody>
                  <a:tcPr/>
                </a:tc>
                <a:tc>
                  <a:txBody>
                    <a:bodyPr/>
                    <a:lstStyle/>
                    <a:p>
                      <a:pPr algn="ctr"/>
                      <a:r>
                        <a:rPr lang="en-US">
                          <a:latin typeface="Helvetica Neue"/>
                          <a:ea typeface="Helvetica Neue" panose="02000503000000020004" pitchFamily="2" charset="0"/>
                          <a:cs typeface="Helvetica Neue" panose="02000503000000020004" pitchFamily="2" charset="0"/>
                        </a:rPr>
                        <a:t>28.8%*</a:t>
                      </a:r>
                    </a:p>
                  </a:txBody>
                  <a:tcPr/>
                </a:tc>
                <a:extLst>
                  <a:ext uri="{0D108BD9-81ED-4DB2-BD59-A6C34878D82A}">
                    <a16:rowId xmlns:a16="http://schemas.microsoft.com/office/drawing/2014/main" val="4016582213"/>
                  </a:ext>
                </a:extLst>
              </a:tr>
            </a:tbl>
          </a:graphicData>
        </a:graphic>
      </p:graphicFrame>
      <p:sp>
        <p:nvSpPr>
          <p:cNvPr id="4" name="Slide Number Placeholder 3">
            <a:extLst>
              <a:ext uri="{FF2B5EF4-FFF2-40B4-BE49-F238E27FC236}">
                <a16:creationId xmlns:a16="http://schemas.microsoft.com/office/drawing/2014/main" id="{6F5BC197-44F2-8644-AA62-079C3F56BAB8}"/>
              </a:ext>
            </a:extLst>
          </p:cNvPr>
          <p:cNvSpPr>
            <a:spLocks noGrp="1"/>
          </p:cNvSpPr>
          <p:nvPr>
            <p:ph type="sldNum" sz="quarter" idx="12"/>
          </p:nvPr>
        </p:nvSpPr>
        <p:spPr/>
        <p:txBody>
          <a:bodyPr/>
          <a:lstStyle/>
          <a:p>
            <a:fld id="{BA34CEE9-6D4D-8C46-8E4A-2207267A63D2}" type="slidenum">
              <a:rPr lang="en-US" smtClean="0">
                <a:latin typeface="Helvetica Neue" panose="02000503000000020004" pitchFamily="2" charset="0"/>
                <a:ea typeface="Helvetica Neue" panose="02000503000000020004" pitchFamily="2" charset="0"/>
                <a:cs typeface="Helvetica Neue" panose="02000503000000020004" pitchFamily="2" charset="0"/>
              </a:rPr>
              <a:t>41</a:t>
            </a:fld>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5F10A2BC-36CF-B04D-B1E9-6DD25B43B516}"/>
              </a:ext>
            </a:extLst>
          </p:cNvPr>
          <p:cNvSpPr txBox="1"/>
          <p:nvPr/>
        </p:nvSpPr>
        <p:spPr>
          <a:xfrm>
            <a:off x="560832" y="6077247"/>
            <a:ext cx="11484864" cy="461665"/>
          </a:xfrm>
          <a:prstGeom prst="rect">
            <a:avLst/>
          </a:prstGeom>
          <a:noFill/>
        </p:spPr>
        <p:txBody>
          <a:bodyPr wrap="square" rtlCol="0">
            <a:spAutoFit/>
          </a:bodyPr>
          <a:lstStyle/>
          <a:p>
            <a:r>
              <a:rPr lang="en-US" sz="1200">
                <a:latin typeface="Helvetica Neue" panose="02000503000000020004" pitchFamily="2" charset="0"/>
                <a:ea typeface="Helvetica Neue" panose="02000503000000020004" pitchFamily="2" charset="0"/>
                <a:cs typeface="Helvetica Neue" panose="02000503000000020004" pitchFamily="2" charset="0"/>
              </a:rPr>
              <a:t>* Latest projected rates based on most recent projections</a:t>
            </a:r>
          </a:p>
          <a:p>
            <a:r>
              <a:rPr lang="en-US" sz="1200">
                <a:latin typeface="Helvetica Neue" panose="02000503000000020004" pitchFamily="2" charset="0"/>
                <a:ea typeface="Helvetica Neue" panose="02000503000000020004" pitchFamily="2" charset="0"/>
                <a:cs typeface="Helvetica Neue" panose="02000503000000020004" pitchFamily="2" charset="0"/>
              </a:rPr>
              <a:t>** CalSTRS Board now allowed to adjust employer contribution rate up or down by up to 1% each year, but no higher than 20.25% and no lower than 8.25%</a:t>
            </a:r>
          </a:p>
        </p:txBody>
      </p:sp>
    </p:spTree>
    <p:extLst>
      <p:ext uri="{BB962C8B-B14F-4D97-AF65-F5344CB8AC3E}">
        <p14:creationId xmlns:p14="http://schemas.microsoft.com/office/powerpoint/2010/main" val="665607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523760" y="861137"/>
            <a:ext cx="11144480" cy="976781"/>
          </a:xfrm>
        </p:spPr>
        <p:txBody>
          <a:bodyPr>
            <a:norm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Educator Workforce </a:t>
            </a:r>
            <a:endPar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237506" y="1837918"/>
            <a:ext cx="11640985" cy="4625022"/>
          </a:xfrm>
        </p:spPr>
        <p:txBody>
          <a:bodyPr>
            <a:normAutofit/>
          </a:bodyPr>
          <a:lstStyle/>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Budget language allows a bachelor’s degree to satisfy basic skills requirement for a credential</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Streamlines transcript review process for certification of subject matter competency</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Amends the Golden State Teacher Grant Program by limiting the amount CSAC can allocate each year and reducing the grant amounts</a:t>
            </a:r>
          </a:p>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Extends availability of Educator Workforce Investment Grant Program an additional year to 2025-26</a:t>
            </a:r>
          </a:p>
          <a:p>
            <a:pPr lvl="1">
              <a:lnSpc>
                <a:spcPct val="110000"/>
              </a:lnSpc>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42</a:t>
            </a:fld>
            <a:endParaRPr lang="en-US"/>
          </a:p>
        </p:txBody>
      </p:sp>
    </p:spTree>
    <p:extLst>
      <p:ext uri="{BB962C8B-B14F-4D97-AF65-F5344CB8AC3E}">
        <p14:creationId xmlns:p14="http://schemas.microsoft.com/office/powerpoint/2010/main" val="3411505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8F5-93AF-F6F3-0DF9-DC995C5B4CE0}"/>
              </a:ext>
            </a:extLst>
          </p:cNvPr>
          <p:cNvSpPr>
            <a:spLocks noGrp="1"/>
          </p:cNvSpPr>
          <p:nvPr>
            <p:ph type="title"/>
          </p:nvPr>
        </p:nvSpPr>
        <p:spPr>
          <a:xfrm>
            <a:off x="127592" y="891340"/>
            <a:ext cx="11926756" cy="976781"/>
          </a:xfrm>
        </p:spPr>
        <p:txBody>
          <a:bodyPr>
            <a:normAutofit fontScale="90000"/>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Settlements on Childhood Sexual Abuse Claims</a:t>
            </a:r>
          </a:p>
        </p:txBody>
      </p:sp>
      <p:sp>
        <p:nvSpPr>
          <p:cNvPr id="3" name="Content Placeholder 2">
            <a:extLst>
              <a:ext uri="{FF2B5EF4-FFF2-40B4-BE49-F238E27FC236}">
                <a16:creationId xmlns:a16="http://schemas.microsoft.com/office/drawing/2014/main" id="{48B2F9B5-E8CD-9BB4-7B6B-D212F23A7535}"/>
              </a:ext>
            </a:extLst>
          </p:cNvPr>
          <p:cNvSpPr>
            <a:spLocks noGrp="1"/>
          </p:cNvSpPr>
          <p:nvPr>
            <p:ph idx="1"/>
          </p:nvPr>
        </p:nvSpPr>
        <p:spPr>
          <a:xfrm>
            <a:off x="127592" y="1747778"/>
            <a:ext cx="11926756" cy="4995250"/>
          </a:xfrm>
        </p:spPr>
        <p:txBody>
          <a:bodyPr>
            <a:normAutofit fontScale="92500" lnSpcReduction="10000"/>
          </a:bodyPr>
          <a:lstStyle/>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Recent legislative changes allow decades-old childhood sexual abuse claims to be brought against public entities, increasing the liability of school districts </a:t>
            </a:r>
          </a:p>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Budget requires FCMAT to make recommendations to the Legislature and Department of Finance on new, existing, or strengthened funding and financing mechanisms for childhood sexual abuse settlements </a:t>
            </a:r>
          </a:p>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Recommendations must be made by February 1, 2025 in consultation with subject matter experts in risk management, public finance, labor and bond financing</a:t>
            </a:r>
          </a:p>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Recommendations must be solely focused on financing claims and cannot impact current judgments or settlements from claims</a:t>
            </a:r>
          </a:p>
          <a:p>
            <a:pPr>
              <a:lnSpc>
                <a:spcPct val="12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Clarifies that provisions don’t limit the rights of survivors to file actions, limit applicable damages, or grant immunity to local agencies </a:t>
            </a:r>
          </a:p>
          <a:p>
            <a:pPr>
              <a:lnSpc>
                <a:spcPct val="120000"/>
              </a:lnSpc>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20000"/>
              </a:lnSpc>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CFCE04BD-27E1-CDED-A6C9-30EAFAEF4E55}"/>
              </a:ext>
            </a:extLst>
          </p:cNvPr>
          <p:cNvSpPr>
            <a:spLocks noGrp="1"/>
          </p:cNvSpPr>
          <p:nvPr>
            <p:ph type="sldNum" sz="quarter" idx="12"/>
          </p:nvPr>
        </p:nvSpPr>
        <p:spPr/>
        <p:txBody>
          <a:bodyPr/>
          <a:lstStyle/>
          <a:p>
            <a:fld id="{8F70D422-000D-A241-BAFC-1DC3460337DE}" type="slidenum">
              <a:rPr lang="en-US" smtClean="0"/>
              <a:pPr/>
              <a:t>43</a:t>
            </a:fld>
            <a:endParaRPr lang="en-US"/>
          </a:p>
        </p:txBody>
      </p:sp>
    </p:spTree>
    <p:extLst>
      <p:ext uri="{BB962C8B-B14F-4D97-AF65-F5344CB8AC3E}">
        <p14:creationId xmlns:p14="http://schemas.microsoft.com/office/powerpoint/2010/main" val="54494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521"/>
            <a:ext cx="10972800" cy="865691"/>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GF Revenues and Expenditures </a:t>
            </a:r>
          </a:p>
        </p:txBody>
      </p:sp>
      <p:sp>
        <p:nvSpPr>
          <p:cNvPr id="3" name="Content Placeholder 2"/>
          <p:cNvSpPr>
            <a:spLocks noGrp="1"/>
          </p:cNvSpPr>
          <p:nvPr>
            <p:ph idx="1"/>
          </p:nvPr>
        </p:nvSpPr>
        <p:spPr>
          <a:xfrm>
            <a:off x="231494" y="1767212"/>
            <a:ext cx="11794602" cy="4878287"/>
          </a:xfrm>
        </p:spPr>
        <p:txBody>
          <a:bodyPr vert="horz" lIns="91440" tIns="45720" rIns="91440" bIns="45720" rtlCol="0" anchor="t">
            <a:normAutofit/>
          </a:bodyPr>
          <a:lstStyle/>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$225.6 billion in total available 2024-25 GF resources</a:t>
            </a:r>
          </a:p>
          <a:p>
            <a:pPr lvl="1">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$212.1 billion total 2023-24 revenues/transfers plus prior year balance of $13.4 billion</a:t>
            </a:r>
          </a:p>
          <a:p>
            <a:pPr>
              <a:lnSpc>
                <a:spcPct val="110000"/>
              </a:lnSpc>
            </a:pPr>
            <a:r>
              <a:rPr lang="en-US" dirty="0">
                <a:latin typeface="Helvetica Neue"/>
                <a:ea typeface="Helvetica Neue" panose="02000503000000020004" pitchFamily="2" charset="0"/>
                <a:cs typeface="Helvetica Neue" panose="02000503000000020004" pitchFamily="2" charset="0"/>
              </a:rPr>
              <a:t>2024-25 total GF expenditures are $211.5 billion, leaving a fund balance of $14.1 billion</a:t>
            </a:r>
          </a:p>
          <a:p>
            <a:pPr>
              <a:lnSpc>
                <a:spcPct val="110000"/>
              </a:lnSpc>
            </a:pPr>
            <a:r>
              <a:rPr lang="en-US" dirty="0">
                <a:latin typeface="Helvetica Neue"/>
                <a:ea typeface="Helvetica Neue" panose="02000503000000020004" pitchFamily="2" charset="0"/>
                <a:cs typeface="Helvetica Neue" panose="02000503000000020004" pitchFamily="2" charset="0"/>
              </a:rPr>
              <a:t>The budget addresses a $46.8 billion deficit in 2024-25 through a mix of solutions, and also plans to address an operating deficit in 2025-26</a:t>
            </a:r>
          </a:p>
          <a:p>
            <a:pPr>
              <a:lnSpc>
                <a:spcPct val="110000"/>
              </a:lnSpc>
            </a:pPr>
            <a:r>
              <a:rPr lang="en-US" dirty="0">
                <a:latin typeface="Helvetica Neue"/>
                <a:ea typeface="Helvetica Neue" panose="02000503000000020004" pitchFamily="2" charset="0"/>
                <a:cs typeface="Helvetica Neue" panose="02000503000000020004" pitchFamily="2" charset="0"/>
              </a:rPr>
              <a:t>Revenue projections include a good deal of uncertainty</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53517"/>
            <a:ext cx="2743200" cy="365125"/>
          </a:xfrm>
        </p:spPr>
        <p:txBody>
          <a:bodyPr/>
          <a:lstStyle/>
          <a:p>
            <a:fld id="{BA34CEE9-6D4D-8C46-8E4A-2207267A63D2}" type="slidenum">
              <a:rPr lang="en-US" sz="1400" smtClean="0">
                <a:solidFill>
                  <a:schemeClr val="bg1"/>
                </a:solidFill>
              </a:rPr>
              <a:t>5</a:t>
            </a:fld>
            <a:endParaRPr lang="en-US">
              <a:solidFill>
                <a:schemeClr val="bg1"/>
              </a:solidFill>
            </a:endParaRPr>
          </a:p>
        </p:txBody>
      </p:sp>
    </p:spTree>
    <p:extLst>
      <p:ext uri="{BB962C8B-B14F-4D97-AF65-F5344CB8AC3E}">
        <p14:creationId xmlns:p14="http://schemas.microsoft.com/office/powerpoint/2010/main" val="99785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1429"/>
            <a:ext cx="10972800" cy="865691"/>
          </a:xfrm>
        </p:spPr>
        <p:txBody>
          <a:bodyPr>
            <a:noAutofit/>
          </a:bodyPr>
          <a:lstStyle/>
          <a:p>
            <a:pPr algn="ctr"/>
            <a:r>
              <a:rPr lang="en-US" sz="3800" dirty="0">
                <a:latin typeface="Helvetica Neue"/>
                <a:ea typeface="Helvetica Neue" panose="02000503000000020004" pitchFamily="2" charset="0"/>
                <a:cs typeface="Helvetica Neue" panose="02000503000000020004" pitchFamily="2" charset="0"/>
              </a:rPr>
              <a:t>GF Reserves and Withdrawals</a:t>
            </a:r>
          </a:p>
        </p:txBody>
      </p:sp>
      <p:sp>
        <p:nvSpPr>
          <p:cNvPr id="3" name="Content Placeholder 2"/>
          <p:cNvSpPr>
            <a:spLocks noGrp="1"/>
          </p:cNvSpPr>
          <p:nvPr>
            <p:ph idx="1"/>
          </p:nvPr>
        </p:nvSpPr>
        <p:spPr>
          <a:xfrm>
            <a:off x="208344" y="1576641"/>
            <a:ext cx="11817751" cy="4889411"/>
          </a:xfrm>
        </p:spPr>
        <p:txBody>
          <a:bodyPr vert="horz" lIns="91440" tIns="45720" rIns="91440" bIns="45720" rtlCol="0" anchor="t">
            <a:normAutofit fontScale="92500" lnSpcReduction="10000"/>
          </a:bodyPr>
          <a:lstStyle/>
          <a:p>
            <a:pPr>
              <a:lnSpc>
                <a:spcPct val="110000"/>
              </a:lnSpc>
            </a:pPr>
            <a:r>
              <a:rPr lang="en-US" dirty="0">
                <a:latin typeface="Helvetica Neue"/>
                <a:ea typeface="Helvetica Neue" panose="02000503000000020004" pitchFamily="2" charset="0"/>
                <a:cs typeface="Helvetica Neue" panose="02000503000000020004" pitchFamily="2" charset="0"/>
              </a:rPr>
              <a:t>The budget withdraws $13.1 billion from the various general fund reserves</a:t>
            </a:r>
          </a:p>
          <a:p>
            <a:pPr>
              <a:lnSpc>
                <a:spcPct val="110000"/>
              </a:lnSpc>
            </a:pPr>
            <a:r>
              <a:rPr lang="en-US" dirty="0">
                <a:latin typeface="Helvetica Neue"/>
                <a:ea typeface="Helvetica Neue" panose="02000503000000020004" pitchFamily="2" charset="0"/>
                <a:cs typeface="Helvetica Neue" panose="02000503000000020004" pitchFamily="2" charset="0"/>
              </a:rPr>
              <a:t>Withdrawals include $12.2 billion from the BSA and all of the $900 million in the Safety Net Reserve</a:t>
            </a:r>
          </a:p>
          <a:p>
            <a:pPr>
              <a:lnSpc>
                <a:spcPct val="110000"/>
              </a:lnSpc>
            </a:pPr>
            <a:r>
              <a:rPr lang="en-US" dirty="0">
                <a:latin typeface="Helvetica Neue"/>
                <a:ea typeface="Helvetica Neue" panose="02000503000000020004" pitchFamily="2" charset="0"/>
                <a:cs typeface="Helvetica Neue" panose="02000503000000020004" pitchFamily="2" charset="0"/>
              </a:rPr>
              <a:t>Proposes to utilize the BSA funds over two fiscal years rather than all in the budget year - $5.1 billion in 2024-25 and $7.1 billion in 2025-26</a:t>
            </a:r>
          </a:p>
          <a:p>
            <a:pPr>
              <a:lnSpc>
                <a:spcPct val="110000"/>
              </a:lnSpc>
            </a:pPr>
            <a:r>
              <a:rPr lang="en-US" dirty="0">
                <a:latin typeface="Helvetica Neue"/>
                <a:ea typeface="Helvetica Neue" panose="02000503000000020004" pitchFamily="2" charset="0"/>
                <a:cs typeface="Helvetica Neue" panose="02000503000000020004" pitchFamily="2" charset="0"/>
              </a:rPr>
              <a:t>$900 million from Safety Net Reserve used in 2024-25</a:t>
            </a:r>
          </a:p>
          <a:p>
            <a:pPr>
              <a:lnSpc>
                <a:spcPct val="110000"/>
              </a:lnSpc>
            </a:pPr>
            <a:r>
              <a:rPr lang="en-US" dirty="0">
                <a:latin typeface="Helvetica Neue"/>
                <a:ea typeface="Helvetica Neue" panose="02000503000000020004" pitchFamily="2" charset="0"/>
                <a:cs typeface="Helvetica Neue" panose="02000503000000020004" pitchFamily="2" charset="0"/>
              </a:rPr>
              <a:t>General fund reserve balances will total $21.1 billion at the end of 2024-25, including $17.6 billion in the BSA and $3.5 billion in the SFEU</a:t>
            </a:r>
          </a:p>
          <a:p>
            <a:pPr>
              <a:lnSpc>
                <a:spcPct val="110000"/>
              </a:lnSpc>
            </a:pPr>
            <a:r>
              <a:rPr lang="en-US" dirty="0">
                <a:latin typeface="Helvetica Neue"/>
                <a:ea typeface="Helvetica Neue" panose="02000503000000020004" pitchFamily="2" charset="0"/>
                <a:cs typeface="Helvetica Neue" panose="02000503000000020004" pitchFamily="2" charset="0"/>
              </a:rPr>
              <a:t>Future legislation may include proposals to increase the amounts deposited in general fund reserves in fiscal years with strong revenue growth</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5351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4CEE9-6D4D-8C46-8E4A-2207267A63D2}" type="slidenum">
              <a:rPr kumimoji="0" lang="en-US"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8978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3929"/>
            <a:ext cx="10515600" cy="1203767"/>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Proposition 98</a:t>
            </a:r>
            <a:br>
              <a:rPr lang="en-US">
                <a:latin typeface="Helvetica Neue" panose="02000503000000020004" pitchFamily="2" charset="0"/>
                <a:ea typeface="Helvetica Neue" panose="02000503000000020004" pitchFamily="2" charset="0"/>
                <a:cs typeface="Helvetica Neue" panose="02000503000000020004" pitchFamily="2" charset="0"/>
              </a:rPr>
            </a:br>
            <a:r>
              <a:rPr lang="en-US" sz="1800">
                <a:latin typeface="Helvetica Neue" panose="02000503000000020004" pitchFamily="2" charset="0"/>
                <a:ea typeface="Helvetica Neue" panose="02000503000000020004" pitchFamily="2" charset="0"/>
                <a:cs typeface="Helvetica Neue" panose="02000503000000020004" pitchFamily="2" charset="0"/>
              </a:rPr>
              <a:t>(Dollars in billions)</a:t>
            </a: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244A578B-7C98-1E4D-837D-BE17407F7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4592EBD6-6B57-B084-8E32-1CBEBCEAABD6}"/>
              </a:ext>
            </a:extLst>
          </p:cNvPr>
          <p:cNvGraphicFramePr>
            <a:graphicFrameLocks noGrp="1"/>
          </p:cNvGraphicFramePr>
          <p:nvPr>
            <p:ph idx="1"/>
            <p:extLst>
              <p:ext uri="{D42A27DB-BD31-4B8C-83A1-F6EECF244321}">
                <p14:modId xmlns:p14="http://schemas.microsoft.com/office/powerpoint/2010/main" val="2448164649"/>
              </p:ext>
            </p:extLst>
          </p:nvPr>
        </p:nvGraphicFramePr>
        <p:xfrm>
          <a:off x="838200" y="1967696"/>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9C8104C-AE7C-4947-3721-BB835840E5FA}"/>
              </a:ext>
            </a:extLst>
          </p:cNvPr>
          <p:cNvSpPr txBox="1"/>
          <p:nvPr/>
        </p:nvSpPr>
        <p:spPr>
          <a:xfrm>
            <a:off x="4987260" y="3340607"/>
            <a:ext cx="882982" cy="369332"/>
          </a:xfrm>
          <a:prstGeom prst="rect">
            <a:avLst/>
          </a:prstGeom>
          <a:noFill/>
        </p:spPr>
        <p:txBody>
          <a:bodyPr wrap="square" rtlCol="0">
            <a:spAutoFit/>
          </a:bodyPr>
          <a:lstStyle/>
          <a:p>
            <a:r>
              <a:rPr lang="en-US" b="1">
                <a:latin typeface="Helvetica Neue" panose="02000503000000020004" pitchFamily="2" charset="0"/>
                <a:ea typeface="Helvetica Neue" panose="02000503000000020004" pitchFamily="2" charset="0"/>
                <a:cs typeface="Helvetica Neue" panose="02000503000000020004" pitchFamily="2" charset="0"/>
              </a:rPr>
              <a:t>$106.8</a:t>
            </a:r>
          </a:p>
        </p:txBody>
      </p:sp>
      <p:sp>
        <p:nvSpPr>
          <p:cNvPr id="3" name="TextBox 2">
            <a:extLst>
              <a:ext uri="{FF2B5EF4-FFF2-40B4-BE49-F238E27FC236}">
                <a16:creationId xmlns:a16="http://schemas.microsoft.com/office/drawing/2014/main" id="{DBAB3648-B968-D223-FA0A-4382001D62BC}"/>
              </a:ext>
            </a:extLst>
          </p:cNvPr>
          <p:cNvSpPr txBox="1"/>
          <p:nvPr/>
        </p:nvSpPr>
        <p:spPr>
          <a:xfrm>
            <a:off x="8270055" y="2612764"/>
            <a:ext cx="926089" cy="369332"/>
          </a:xfrm>
          <a:prstGeom prst="rect">
            <a:avLst/>
          </a:prstGeom>
          <a:noFill/>
        </p:spPr>
        <p:txBody>
          <a:bodyPr wrap="square" rtlCol="0">
            <a:spAutoFit/>
          </a:bodyPr>
          <a:lstStyle/>
          <a:p>
            <a:r>
              <a:rPr lang="en-US" b="1" dirty="0">
                <a:latin typeface="Helvetica Neue" panose="02000503000000020004"/>
              </a:rPr>
              <a:t>$115.3</a:t>
            </a:r>
          </a:p>
        </p:txBody>
      </p:sp>
      <p:sp>
        <p:nvSpPr>
          <p:cNvPr id="5" name="TextBox 4">
            <a:extLst>
              <a:ext uri="{FF2B5EF4-FFF2-40B4-BE49-F238E27FC236}">
                <a16:creationId xmlns:a16="http://schemas.microsoft.com/office/drawing/2014/main" id="{63498F62-ED28-32D6-A4D0-4A0CD1F058CF}"/>
              </a:ext>
            </a:extLst>
          </p:cNvPr>
          <p:cNvSpPr txBox="1"/>
          <p:nvPr/>
        </p:nvSpPr>
        <p:spPr>
          <a:xfrm>
            <a:off x="1773832" y="3525273"/>
            <a:ext cx="882982" cy="369332"/>
          </a:xfrm>
          <a:prstGeom prst="rect">
            <a:avLst/>
          </a:prstGeom>
          <a:noFill/>
        </p:spPr>
        <p:txBody>
          <a:bodyPr wrap="square" rtlCol="0">
            <a:spAutoFit/>
          </a:bodyPr>
          <a:lstStyle/>
          <a:p>
            <a:r>
              <a:rPr lang="en-US" b="1">
                <a:latin typeface="Helvetica Neue" panose="02000503000000020004" pitchFamily="2" charset="0"/>
                <a:ea typeface="Helvetica Neue" panose="02000503000000020004" pitchFamily="2" charset="0"/>
                <a:cs typeface="Helvetica Neue" panose="02000503000000020004" pitchFamily="2" charset="0"/>
              </a:rPr>
              <a:t>$103.7</a:t>
            </a:r>
          </a:p>
        </p:txBody>
      </p:sp>
      <p:sp>
        <p:nvSpPr>
          <p:cNvPr id="7" name="TextBox 6">
            <a:extLst>
              <a:ext uri="{FF2B5EF4-FFF2-40B4-BE49-F238E27FC236}">
                <a16:creationId xmlns:a16="http://schemas.microsoft.com/office/drawing/2014/main" id="{8B9BC832-40EA-2080-4A88-07ABA1A6ED81}"/>
              </a:ext>
            </a:extLst>
          </p:cNvPr>
          <p:cNvSpPr txBox="1"/>
          <p:nvPr/>
        </p:nvSpPr>
        <p:spPr>
          <a:xfrm>
            <a:off x="6613711" y="3094526"/>
            <a:ext cx="954964" cy="369332"/>
          </a:xfrm>
          <a:prstGeom prst="rect">
            <a:avLst/>
          </a:prstGeom>
          <a:noFill/>
        </p:spPr>
        <p:txBody>
          <a:bodyPr wrap="square" rtlCol="0">
            <a:spAutoFit/>
          </a:bodyPr>
          <a:lstStyle/>
          <a:p>
            <a:r>
              <a:rPr lang="en-US" b="1">
                <a:latin typeface="Helvetica Neue" panose="02000503000000020004" pitchFamily="2" charset="0"/>
                <a:ea typeface="Helvetica Neue" panose="02000503000000020004" pitchFamily="2" charset="0"/>
                <a:cs typeface="Helvetica Neue" panose="02000503000000020004" pitchFamily="2" charset="0"/>
              </a:rPr>
              <a:t>$108.4</a:t>
            </a:r>
          </a:p>
        </p:txBody>
      </p:sp>
      <p:sp>
        <p:nvSpPr>
          <p:cNvPr id="8" name="TextBox 7">
            <a:extLst>
              <a:ext uri="{FF2B5EF4-FFF2-40B4-BE49-F238E27FC236}">
                <a16:creationId xmlns:a16="http://schemas.microsoft.com/office/drawing/2014/main" id="{EFE60834-D8E8-F599-C42A-27030151AD6C}"/>
              </a:ext>
            </a:extLst>
          </p:cNvPr>
          <p:cNvSpPr txBox="1"/>
          <p:nvPr/>
        </p:nvSpPr>
        <p:spPr>
          <a:xfrm>
            <a:off x="1680414" y="6265073"/>
            <a:ext cx="9139986" cy="307777"/>
          </a:xfrm>
          <a:prstGeom prst="rect">
            <a:avLst/>
          </a:prstGeom>
          <a:noFill/>
        </p:spPr>
        <p:txBody>
          <a:bodyPr wrap="square" rtlCol="0">
            <a:spAutoFi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*$115.3 billion Prop 98 Guarantee minus $4 billion deferral payment and $300 million miscellaneous adjustments</a:t>
            </a:r>
          </a:p>
        </p:txBody>
      </p:sp>
      <p:cxnSp>
        <p:nvCxnSpPr>
          <p:cNvPr id="10" name="Straight Connector 9">
            <a:extLst>
              <a:ext uri="{FF2B5EF4-FFF2-40B4-BE49-F238E27FC236}">
                <a16:creationId xmlns:a16="http://schemas.microsoft.com/office/drawing/2014/main" id="{5D351157-20BE-F367-4AA0-2AD312729985}"/>
              </a:ext>
            </a:extLst>
          </p:cNvPr>
          <p:cNvCxnSpPr>
            <a:cxnSpLocks/>
          </p:cNvCxnSpPr>
          <p:nvPr/>
        </p:nvCxnSpPr>
        <p:spPr>
          <a:xfrm>
            <a:off x="4583575" y="2612764"/>
            <a:ext cx="0" cy="34755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07D85A-8099-7E4D-22A7-168F318B9934}"/>
              </a:ext>
            </a:extLst>
          </p:cNvPr>
          <p:cNvCxnSpPr>
            <a:cxnSpLocks/>
          </p:cNvCxnSpPr>
          <p:nvPr/>
        </p:nvCxnSpPr>
        <p:spPr>
          <a:xfrm>
            <a:off x="7872714" y="2612764"/>
            <a:ext cx="0" cy="34755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D7CC03-641F-B909-B35B-580EF48500E8}"/>
              </a:ext>
            </a:extLst>
          </p:cNvPr>
          <p:cNvSpPr txBox="1"/>
          <p:nvPr/>
        </p:nvSpPr>
        <p:spPr>
          <a:xfrm>
            <a:off x="2397723" y="5865653"/>
            <a:ext cx="1145894" cy="369332"/>
          </a:xfrm>
          <a:prstGeom prst="rect">
            <a:avLst/>
          </a:prstGeom>
          <a:noFill/>
        </p:spPr>
        <p:txBody>
          <a:bodyPr wrap="square" rtlCol="0">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2022-23</a:t>
            </a:r>
          </a:p>
        </p:txBody>
      </p:sp>
      <p:sp>
        <p:nvSpPr>
          <p:cNvPr id="16" name="TextBox 15">
            <a:extLst>
              <a:ext uri="{FF2B5EF4-FFF2-40B4-BE49-F238E27FC236}">
                <a16:creationId xmlns:a16="http://schemas.microsoft.com/office/drawing/2014/main" id="{34048746-494D-A31E-4A61-517682D62729}"/>
              </a:ext>
            </a:extLst>
          </p:cNvPr>
          <p:cNvSpPr txBox="1"/>
          <p:nvPr/>
        </p:nvSpPr>
        <p:spPr>
          <a:xfrm>
            <a:off x="5781055" y="5878150"/>
            <a:ext cx="1145894" cy="369332"/>
          </a:xfrm>
          <a:prstGeom prst="rect">
            <a:avLst/>
          </a:prstGeom>
          <a:noFill/>
        </p:spPr>
        <p:txBody>
          <a:bodyPr wrap="square" rtlCol="0">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2023-24</a:t>
            </a:r>
          </a:p>
        </p:txBody>
      </p:sp>
      <p:sp>
        <p:nvSpPr>
          <p:cNvPr id="18" name="TextBox 17">
            <a:extLst>
              <a:ext uri="{FF2B5EF4-FFF2-40B4-BE49-F238E27FC236}">
                <a16:creationId xmlns:a16="http://schemas.microsoft.com/office/drawing/2014/main" id="{F2EC6065-672C-F95D-8FAC-7A44B3807F9F}"/>
              </a:ext>
            </a:extLst>
          </p:cNvPr>
          <p:cNvSpPr txBox="1"/>
          <p:nvPr/>
        </p:nvSpPr>
        <p:spPr>
          <a:xfrm>
            <a:off x="8983233" y="5863864"/>
            <a:ext cx="1145894" cy="369332"/>
          </a:xfrm>
          <a:prstGeom prst="rect">
            <a:avLst/>
          </a:prstGeom>
          <a:noFill/>
        </p:spPr>
        <p:txBody>
          <a:bodyPr wrap="square" rtlCol="0">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2024-25</a:t>
            </a:r>
          </a:p>
        </p:txBody>
      </p:sp>
    </p:spTree>
    <p:extLst>
      <p:ext uri="{BB962C8B-B14F-4D97-AF65-F5344CB8AC3E}">
        <p14:creationId xmlns:p14="http://schemas.microsoft.com/office/powerpoint/2010/main" val="365028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0567-76B0-934B-C8DB-FD4172102B87}"/>
              </a:ext>
            </a:extLst>
          </p:cNvPr>
          <p:cNvSpPr>
            <a:spLocks noGrp="1"/>
          </p:cNvSpPr>
          <p:nvPr>
            <p:ph type="title"/>
          </p:nvPr>
        </p:nvSpPr>
        <p:spPr>
          <a:xfrm>
            <a:off x="677333" y="815124"/>
            <a:ext cx="10515600" cy="924909"/>
          </a:xfrm>
        </p:spPr>
        <p:txBody>
          <a:bodyPr>
            <a:normAutofit/>
          </a:bodyPr>
          <a:lstStyle/>
          <a:p>
            <a:pPr algn="ctr"/>
            <a:r>
              <a:rPr lang="en-US" sz="4000" dirty="0">
                <a:latin typeface="Helvetica Neue"/>
                <a:ea typeface="Helvetica Neue" panose="02000503000000020004" pitchFamily="2" charset="0"/>
                <a:cs typeface="Helvetica Neue" panose="02000503000000020004" pitchFamily="2" charset="0"/>
              </a:rPr>
              <a:t>Proposition 98</a:t>
            </a:r>
          </a:p>
        </p:txBody>
      </p:sp>
      <p:sp>
        <p:nvSpPr>
          <p:cNvPr id="4" name="Slide Number Placeholder 3">
            <a:extLst>
              <a:ext uri="{FF2B5EF4-FFF2-40B4-BE49-F238E27FC236}">
                <a16:creationId xmlns:a16="http://schemas.microsoft.com/office/drawing/2014/main" id="{0168B23A-8CB4-4B23-3CE3-C7D941F03BAC}"/>
              </a:ext>
            </a:extLst>
          </p:cNvPr>
          <p:cNvSpPr>
            <a:spLocks noGrp="1"/>
          </p:cNvSpPr>
          <p:nvPr>
            <p:ph type="sldNum" sz="quarter" idx="12"/>
          </p:nvPr>
        </p:nvSpPr>
        <p:spPr/>
        <p:txBody>
          <a:bodyPr/>
          <a:lstStyle/>
          <a:p>
            <a:fld id="{8F70D422-000D-A241-BAFC-1DC3460337DE}" type="slidenum">
              <a:rPr lang="en-US" smtClean="0"/>
              <a:pPr/>
              <a:t>8</a:t>
            </a:fld>
            <a:endParaRPr lang="en-US"/>
          </a:p>
        </p:txBody>
      </p:sp>
      <p:sp>
        <p:nvSpPr>
          <p:cNvPr id="7" name="Content Placeholder 2">
            <a:extLst>
              <a:ext uri="{FF2B5EF4-FFF2-40B4-BE49-F238E27FC236}">
                <a16:creationId xmlns:a16="http://schemas.microsoft.com/office/drawing/2014/main" id="{DE31D39A-B428-7CE5-E64E-39B8697E9347}"/>
              </a:ext>
            </a:extLst>
          </p:cNvPr>
          <p:cNvSpPr txBox="1">
            <a:spLocks/>
          </p:cNvSpPr>
          <p:nvPr/>
        </p:nvSpPr>
        <p:spPr>
          <a:xfrm>
            <a:off x="173620" y="1660633"/>
            <a:ext cx="11809273" cy="52497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latin typeface="Helvetica Neue"/>
                <a:ea typeface="Helvetica Neue" panose="02000503000000020004" pitchFamily="2" charset="0"/>
                <a:cs typeface="Helvetica Neue" panose="02000503000000020004" pitchFamily="2" charset="0"/>
              </a:rPr>
              <a:t>2024-25 Guarantee is $115.3 billion, including $111.2 billion Test 1 calculation and $4.1 billion maintenance factor (MF) payment</a:t>
            </a:r>
          </a:p>
          <a:p>
            <a:pPr>
              <a:lnSpc>
                <a:spcPct val="100000"/>
              </a:lnSpc>
            </a:pPr>
            <a:r>
              <a:rPr lang="en-US" sz="2000" dirty="0">
                <a:latin typeface="Helvetica Neue"/>
                <a:ea typeface="Helvetica Neue" panose="02000503000000020004" pitchFamily="2" charset="0"/>
                <a:cs typeface="Helvetica Neue" panose="02000503000000020004" pitchFamily="2" charset="0"/>
              </a:rPr>
              <a:t>Spending level is significantly lower in 2024-25 – primarily due to $4 billion deferral payment in budget year and $1.1 billion discretionary payment to Prop 98 reserve, partially offset by nearly $500 million deferral from 2024-25 to 2025-26 and other adjustments </a:t>
            </a:r>
          </a:p>
          <a:p>
            <a:pPr>
              <a:lnSpc>
                <a:spcPct val="100000"/>
              </a:lnSpc>
            </a:pPr>
            <a:r>
              <a:rPr lang="en-US" sz="2000" dirty="0">
                <a:latin typeface="Helvetica Neue"/>
                <a:ea typeface="Helvetica Neue" panose="02000503000000020004" pitchFamily="2" charset="0"/>
                <a:cs typeface="Helvetica Neue" panose="02000503000000020004" pitchFamily="2" charset="0"/>
              </a:rPr>
              <a:t>Absent similar actions, spending likely to grow substantially in 2025-26</a:t>
            </a:r>
          </a:p>
          <a:p>
            <a:pPr>
              <a:lnSpc>
                <a:spcPct val="100000"/>
              </a:lnSpc>
            </a:pPr>
            <a:r>
              <a:rPr lang="en-US" sz="2000" dirty="0">
                <a:latin typeface="Helvetica Neue"/>
                <a:ea typeface="Helvetica Neue" panose="02000503000000020004" pitchFamily="2" charset="0"/>
                <a:cs typeface="Helvetica Neue" panose="02000503000000020004" pitchFamily="2" charset="0"/>
              </a:rPr>
              <a:t>Budget includes statutory change allowing adjustments to prior year Prop 98 Guarantee when 50% of tax revenue delayed and not received as of May 1</a:t>
            </a:r>
          </a:p>
          <a:p>
            <a:pPr>
              <a:lnSpc>
                <a:spcPct val="100000"/>
              </a:lnSpc>
            </a:pPr>
            <a:r>
              <a:rPr lang="en-US" sz="2000" dirty="0">
                <a:latin typeface="Helvetica Neue"/>
                <a:ea typeface="Helvetica Neue" panose="02000503000000020004" pitchFamily="2" charset="0"/>
                <a:cs typeface="Helvetica Neue" panose="02000503000000020004" pitchFamily="2" charset="0"/>
              </a:rPr>
              <a:t>Statute also provides that if prior year Prop 98 Guarantee adjusted down the difference will not count as base funding, and creates mechanism for GF payback over 10 years</a:t>
            </a:r>
          </a:p>
          <a:p>
            <a:pPr>
              <a:lnSpc>
                <a:spcPct val="100000"/>
              </a:lnSpc>
            </a:pPr>
            <a:r>
              <a:rPr lang="en-US" sz="2000" dirty="0">
                <a:latin typeface="Helvetica Neue"/>
                <a:ea typeface="Helvetica Neue" panose="02000503000000020004" pitchFamily="2" charset="0"/>
                <a:cs typeface="Helvetica Neue" panose="02000503000000020004" pitchFamily="2" charset="0"/>
              </a:rPr>
              <a:t>As of 2025-26, and including inflation adjustment, roughly $4.6 billion MF still owed</a:t>
            </a:r>
          </a:p>
          <a:p>
            <a:pPr>
              <a:lnSpc>
                <a:spcPct val="100000"/>
              </a:lnSpc>
            </a:pPr>
            <a:r>
              <a:rPr lang="en-US" sz="2000" dirty="0">
                <a:latin typeface="Helvetica Neue"/>
                <a:ea typeface="Helvetica Neue" panose="02000503000000020004" pitchFamily="2" charset="0"/>
                <a:cs typeface="Helvetica Neue" panose="02000503000000020004" pitchFamily="2" charset="0"/>
              </a:rPr>
              <a:t>Will there be sufficient GF revenue growth to meet Prop 98 spending obligations in future years?</a:t>
            </a:r>
          </a:p>
        </p:txBody>
      </p:sp>
    </p:spTree>
    <p:extLst>
      <p:ext uri="{BB962C8B-B14F-4D97-AF65-F5344CB8AC3E}">
        <p14:creationId xmlns:p14="http://schemas.microsoft.com/office/powerpoint/2010/main" val="31218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2D18-749A-9242-9EF4-8A67A525235C}"/>
              </a:ext>
            </a:extLst>
          </p:cNvPr>
          <p:cNvSpPr>
            <a:spLocks noGrp="1"/>
          </p:cNvSpPr>
          <p:nvPr>
            <p:ph type="title"/>
          </p:nvPr>
        </p:nvSpPr>
        <p:spPr>
          <a:xfrm>
            <a:off x="-400833" y="576129"/>
            <a:ext cx="12688865" cy="1479478"/>
          </a:xfrm>
        </p:spPr>
        <p:txBody>
          <a:bodyPr>
            <a:noAutofit/>
          </a:bodyPr>
          <a:lstStyle/>
          <a:p>
            <a:pPr algn="ctr"/>
            <a:r>
              <a:rPr lang="en-US" sz="3600">
                <a:latin typeface="Helvetica Neue"/>
                <a:ea typeface="Helvetica Neue" panose="02000503000000020004" pitchFamily="2" charset="0"/>
                <a:cs typeface="Helvetica Neue" panose="02000503000000020004" pitchFamily="2" charset="0"/>
              </a:rPr>
              <a:t>Public School System Stabilization Account</a:t>
            </a:r>
          </a:p>
        </p:txBody>
      </p:sp>
      <p:sp>
        <p:nvSpPr>
          <p:cNvPr id="3" name="Content Placeholder 2">
            <a:extLst>
              <a:ext uri="{FF2B5EF4-FFF2-40B4-BE49-F238E27FC236}">
                <a16:creationId xmlns:a16="http://schemas.microsoft.com/office/drawing/2014/main" id="{28F3C6C9-6BBC-4F40-9232-B8CE03845513}"/>
              </a:ext>
            </a:extLst>
          </p:cNvPr>
          <p:cNvSpPr>
            <a:spLocks noGrp="1"/>
          </p:cNvSpPr>
          <p:nvPr>
            <p:ph idx="1"/>
          </p:nvPr>
        </p:nvSpPr>
        <p:spPr>
          <a:xfrm>
            <a:off x="117232" y="1720645"/>
            <a:ext cx="11550050" cy="4928149"/>
          </a:xfrm>
        </p:spPr>
        <p:txBody>
          <a:bodyPr vert="horz" lIns="91440" tIns="45720" rIns="91440" bIns="45720" rtlCol="0" anchor="t">
            <a:noAutofit/>
          </a:bodyPr>
          <a:lstStyle/>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2023 Budget Act projected a Prop 98 reserve balance of $10.8 billion by the end of 2023-24</a:t>
            </a:r>
          </a:p>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With reduced deposits based on lower revenue in prior years, the budget reflects an available Prop 98 reserve of $8.4 billion at the end of 2022-23</a:t>
            </a:r>
          </a:p>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The entire $8.4 billion is withdrawn in 2023-24, including $2.6 billion to pay a deferral from 2022-23</a:t>
            </a:r>
          </a:p>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In the budget year there is a discretionary payment into the Prop 98 reserve of $1.1 billion, leaving that amount as the balance at the end of 2024-25</a:t>
            </a:r>
          </a:p>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The local reserve cap is not triggered in the budget year, and is not projected to be triggered in 2025-26</a:t>
            </a:r>
          </a:p>
        </p:txBody>
      </p:sp>
      <p:sp>
        <p:nvSpPr>
          <p:cNvPr id="5" name="Slide Number Placeholder 4">
            <a:extLst>
              <a:ext uri="{FF2B5EF4-FFF2-40B4-BE49-F238E27FC236}">
                <a16:creationId xmlns:a16="http://schemas.microsoft.com/office/drawing/2014/main" id="{030FCFA3-568F-C049-97CB-B0020DD280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kumimoji="0" lang="en-US" sz="1200" b="0" i="0" u="none" strike="noStrike" kern="1200" cap="none" spc="0" normalizeH="0" baseline="0" noProof="0" smtClean="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84530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4574</Words>
  <Application>Microsoft Macintosh PowerPoint</Application>
  <PresentationFormat>Widescreen</PresentationFormat>
  <Paragraphs>478</Paragraphs>
  <Slides>43</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Bosch Sans Light</vt:lpstr>
      <vt:lpstr>Calibri</vt:lpstr>
      <vt:lpstr>Calibri Light</vt:lpstr>
      <vt:lpstr>Futura Lt BT</vt:lpstr>
      <vt:lpstr>Helvetica</vt:lpstr>
      <vt:lpstr>Helvetica Neue</vt:lpstr>
      <vt:lpstr>Lucida Sans</vt:lpstr>
      <vt:lpstr>System Font Regular</vt:lpstr>
      <vt:lpstr>Office Theme</vt:lpstr>
      <vt:lpstr>PowerPoint Presentation</vt:lpstr>
      <vt:lpstr>Workshops sponsored by:</vt:lpstr>
      <vt:lpstr>Initial Thoughts and Political Context</vt:lpstr>
      <vt:lpstr>State General Fund (GF) Revenues Includes only revenues that affect calculation of Prop 98 minimum guarantee (Dollars in Billions)</vt:lpstr>
      <vt:lpstr>GF Revenues and Expenditures </vt:lpstr>
      <vt:lpstr>GF Reserves and Withdrawals</vt:lpstr>
      <vt:lpstr>Proposition 98 (Dollars in billions)</vt:lpstr>
      <vt:lpstr>Proposition 98</vt:lpstr>
      <vt:lpstr>Public School System Stabilization Account</vt:lpstr>
      <vt:lpstr> Program Adjustments and Spending </vt:lpstr>
      <vt:lpstr>District and Charter LCFF Entitlement</vt:lpstr>
      <vt:lpstr>County Office of Education LCFF Entitlement</vt:lpstr>
      <vt:lpstr>Stand-Alone Categorical Programs</vt:lpstr>
      <vt:lpstr>School Nutrition</vt:lpstr>
      <vt:lpstr>Attendance Recovery Programs (ARP)</vt:lpstr>
      <vt:lpstr>Attendance Recovery Programs (ARP), cont.</vt:lpstr>
      <vt:lpstr>Changes to School Safety Plans</vt:lpstr>
      <vt:lpstr>J-13A Waiver </vt:lpstr>
      <vt:lpstr>Independent Study</vt:lpstr>
      <vt:lpstr>Youth Behavioral Health</vt:lpstr>
      <vt:lpstr>Learning Recovery Emergency (LRE) Block Grant</vt:lpstr>
      <vt:lpstr>Transitional Kindergarten (TK)</vt:lpstr>
      <vt:lpstr>Early Learning and California State Preschool (CSPP) </vt:lpstr>
      <vt:lpstr>ELO-P</vt:lpstr>
      <vt:lpstr>School Facilities Bond</vt:lpstr>
      <vt:lpstr>School Facilities Bond, cont.  </vt:lpstr>
      <vt:lpstr>Energy and Infrastructure Funding </vt:lpstr>
      <vt:lpstr>November Ballot Measures</vt:lpstr>
      <vt:lpstr>What’s Next? </vt:lpstr>
      <vt:lpstr>Thank You </vt:lpstr>
      <vt:lpstr>Appendix</vt:lpstr>
      <vt:lpstr>Youth Behavioral Health - Trainings</vt:lpstr>
      <vt:lpstr>Youth Behavioral Health – Board Policy</vt:lpstr>
      <vt:lpstr>LRE Block Grant Needs Assessment</vt:lpstr>
      <vt:lpstr>LRE Block Grant LCAP Changes</vt:lpstr>
      <vt:lpstr>Expenditure Deadlines</vt:lpstr>
      <vt:lpstr>Prop 2 - Changes to SFP</vt:lpstr>
      <vt:lpstr>Prop 2 - Changes to SFP, cont.</vt:lpstr>
      <vt:lpstr>Prop 2 - Changes to the SFP, cont.</vt:lpstr>
      <vt:lpstr>Prop 2 - Assistance for Small Schools </vt:lpstr>
      <vt:lpstr>School Employer Pension Costs</vt:lpstr>
      <vt:lpstr>Educator Workforce </vt:lpstr>
      <vt:lpstr>Settlements on Childhood Sexual Abuse Claims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Scicluna</dc:creator>
  <cp:lastModifiedBy>Christina Marcellus</cp:lastModifiedBy>
  <cp:revision>8</cp:revision>
  <cp:lastPrinted>2024-07-09T01:19:24Z</cp:lastPrinted>
  <dcterms:created xsi:type="dcterms:W3CDTF">2019-01-14T22:38:03Z</dcterms:created>
  <dcterms:modified xsi:type="dcterms:W3CDTF">2024-07-09T22:36:34Z</dcterms:modified>
</cp:coreProperties>
</file>